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8" r:id="rId3"/>
    <p:sldId id="257" r:id="rId4"/>
    <p:sldId id="259" r:id="rId5"/>
    <p:sldId id="297" r:id="rId6"/>
    <p:sldId id="260" r:id="rId7"/>
    <p:sldId id="295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ountdown" pitchFamily="82" charset="0"/>
      <p:regular r:id="rId48"/>
    </p:embeddedFont>
    <p:embeddedFont>
      <p:font typeface="Montserrat" pitchFamily="2" charset="77"/>
      <p:regular r:id="rId49"/>
      <p:bold r:id="rId50"/>
      <p:italic r:id="rId51"/>
      <p:boldItalic r:id="rId52"/>
    </p:embeddedFont>
    <p:embeddedFont>
      <p:font typeface="Space Grotesk" pitchFamily="2" charset="77"/>
      <p:regular r:id="rId53"/>
      <p:bold r:id="rId54"/>
      <p:italic r:id="rId55"/>
      <p:boldItalic r:id="rId56"/>
    </p:embeddedFont>
    <p:embeddedFont>
      <p:font typeface="Space Grotesk Light" pitchFamily="2" charset="77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1E8972-68E6-47C6-8168-9DFCAA21A1EE}">
  <a:tblStyle styleId="{B71E8972-68E6-47C6-8168-9DFCAA21A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8F8498-D9A7-4CEC-A156-9DC165E34A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cc8395c55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cc8395c55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b2f7c811e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b2f7c811e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b2f7c811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b2f7c811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b2f7c811e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b2f7c811e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b2f7c811e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b2f7c811e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b2f7c811e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b2f7c811e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340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2" name="Google Shape;752;p11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753" name="Google Shape;753;p11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3" name="Google Shape;763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64" name="Google Shape;764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2" name="Google Shape;772;p11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773" name="Google Shape;773;p11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4" name="Google Shape;774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75" name="Google Shape;775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3" name="Google Shape;783;p11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84" name="Google Shape;784;p11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5" name="Google Shape;785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86" name="Google Shape;786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94" name="Google Shape;794;p11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95" name="Google Shape;795;p11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uds only">
  <p:cSld name="BLANK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872" name="Google Shape;872;p1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211" name="Google Shape;211;p3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12" name="Google Shape;312;p4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4064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313" name="Google Shape;313;p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91" name="Google Shape;391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marL="914400" lvl="1" indent="-3683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marL="1371600" lvl="2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96" name="Google Shape;396;p6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6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05" name="Google Shape;405;p6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6" name="Google Shape;406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07" name="Google Shape;407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7" name="Google Shape;417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6" name="Google Shape;426;p6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" name="Google Shape;428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471" name="Google Shape;471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3" name="Google Shape;473;p6"/>
          <p:cNvSpPr txBox="1">
            <a:spLocks noGrp="1"/>
          </p:cNvSpPr>
          <p:nvPr>
            <p:ph type="body" idx="2"/>
          </p:nvPr>
        </p:nvSpPr>
        <p:spPr>
          <a:xfrm>
            <a:off x="4199271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4" name="Google Shape;474;p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477" name="Google Shape;477;p7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7" name="Google Shape;487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88" name="Google Shape;488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6" name="Google Shape;496;p7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97" name="Google Shape;497;p7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8" name="Google Shape;498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99" name="Google Shape;499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541" name="Google Shape;541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7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3" name="Google Shape;543;p7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4" name="Google Shape;544;p7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5" name="Google Shape;545;p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8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548" name="Google Shape;548;p8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8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557" name="Google Shape;557;p8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8" name="Google Shape;558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59" name="Google Shape;559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7" name="Google Shape;567;p8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568" name="Google Shape;568;p8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9" name="Google Shape;569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70" name="Google Shape;570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8" name="Google Shape;578;p8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0" name="Google Shape;580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81" name="Google Shape;581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9" name="Google Shape;589;p8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23" name="Google Shape;623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Clouds only">
  <p:cSld name="TITLE_ONLY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9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27" name="Google Shape;627;p9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9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636" name="Google Shape;636;p9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69" name="Google Shape;669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10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73" name="Google Shape;673;p10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0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0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0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0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0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0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0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1" name="Google Shape;681;p10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682" name="Google Shape;682;p10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3" name="Google Shape;683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684" name="Google Shape;684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92" name="Google Shape;692;p10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693" name="Google Shape;693;p10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4" name="Google Shape;694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695" name="Google Shape;695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2" name="Google Shape;702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03" name="Google Shape;703;p10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04" name="Google Shape;704;p10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5" name="Google Shape;705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6" name="Google Shape;706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8" name="Google Shape;708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" name="Google Shape;709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710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" name="Google Shape;713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14" name="Google Shape;714;p10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15" name="Google Shape;715;p10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6" name="Google Shape;716;p10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7" name="Google Shape;717;p10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8" name="Google Shape;718;p10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9" name="Google Shape;719;p10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0" name="Google Shape;720;p10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1" name="Google Shape;721;p10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2" name="Google Shape;722;p10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3" name="Google Shape;723;p10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4" name="Google Shape;724;p10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5" name="Google Shape;725;p10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6" name="Google Shape;726;p10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7" name="Google Shape;727;p10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8" name="Google Shape;728;p10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0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10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0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0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0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4" name="Google Shape;734;p10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5" name="Google Shape;735;p10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6" name="Google Shape;736;p10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7" name="Google Shape;737;p10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8" name="Google Shape;738;p10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9" name="Google Shape;739;p10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0" name="Google Shape;740;p10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1" name="Google Shape;741;p10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2" name="Google Shape;742;p10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0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4" name="Google Shape;744;p10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5" name="Google Shape;745;p10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6" name="Google Shape;746;p10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7" name="Google Shape;747;p10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748" name="Google Shape;748;p10"/>
          <p:cNvSpPr txBox="1">
            <a:spLocks noGrp="1"/>
          </p:cNvSpPr>
          <p:nvPr>
            <p:ph type="body" idx="1"/>
          </p:nvPr>
        </p:nvSpPr>
        <p:spPr>
          <a:xfrm>
            <a:off x="855300" y="4177700"/>
            <a:ext cx="58086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749" name="Google Shape;749;p1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spacegrotesk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parcopen.org/open-access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"/>
          <p:cNvSpPr txBox="1">
            <a:spLocks noGrp="1"/>
          </p:cNvSpPr>
          <p:nvPr>
            <p:ph type="ctrTitle"/>
          </p:nvPr>
        </p:nvSpPr>
        <p:spPr>
          <a:xfrm>
            <a:off x="1571082" y="1411950"/>
            <a:ext cx="637505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Amateur Satellite Service in the Modern Era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20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945" name="Google Shape;945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946" name="Google Shape;946;p20"/>
          <p:cNvSpPr txBox="1">
            <a:spLocks noGrp="1"/>
          </p:cNvSpPr>
          <p:nvPr>
            <p:ph type="body" idx="2"/>
          </p:nvPr>
        </p:nvSpPr>
        <p:spPr>
          <a:xfrm>
            <a:off x="4199271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947" name="Google Shape;947;p2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953" name="Google Shape;953;p21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954" name="Google Shape;954;p21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955" name="Google Shape;955;p21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956" name="Google Shape;956;p2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22"/>
          <p:cNvPicPr preferRelativeResize="0"/>
          <p:nvPr/>
        </p:nvPicPr>
        <p:blipFill rotWithShape="1">
          <a:blip r:embed="rId3">
            <a:alphaModFix/>
          </a:blip>
          <a:srcRect t="14625" b="14618"/>
          <a:stretch/>
        </p:blipFill>
        <p:spPr>
          <a:xfrm>
            <a:off x="3149321" y="2037704"/>
            <a:ext cx="6600848" cy="3105802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62" name="Google Shape;962;p22"/>
          <p:cNvSpPr txBox="1">
            <a:spLocks noGrp="1"/>
          </p:cNvSpPr>
          <p:nvPr>
            <p:ph type="title"/>
          </p:nvPr>
        </p:nvSpPr>
        <p:spPr>
          <a:xfrm>
            <a:off x="550500" y="1140800"/>
            <a:ext cx="4072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 picture is worth a thousand words</a:t>
            </a:r>
            <a:endParaRPr sz="2800"/>
          </a:p>
        </p:txBody>
      </p:sp>
      <p:sp>
        <p:nvSpPr>
          <p:cNvPr id="963" name="Google Shape;963;p22"/>
          <p:cNvSpPr txBox="1">
            <a:spLocks noGrp="1"/>
          </p:cNvSpPr>
          <p:nvPr>
            <p:ph type="body" idx="1"/>
          </p:nvPr>
        </p:nvSpPr>
        <p:spPr>
          <a:xfrm>
            <a:off x="550500" y="1706225"/>
            <a:ext cx="4072200" cy="12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/>
              <a:t>A complex idea can be conveyed with just a single still image, namely making it possible to absorb large amounts of data quickly.</a:t>
            </a:r>
            <a:endParaRPr sz="1500"/>
          </a:p>
        </p:txBody>
      </p:sp>
      <p:sp>
        <p:nvSpPr>
          <p:cNvPr id="964" name="Google Shape;964;p2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3"/>
          <p:cNvSpPr txBox="1">
            <a:spLocks noGrp="1"/>
          </p:cNvSpPr>
          <p:nvPr>
            <p:ph type="title" idx="4294967295"/>
          </p:nvPr>
        </p:nvSpPr>
        <p:spPr>
          <a:xfrm>
            <a:off x="1452900" y="3975550"/>
            <a:ext cx="6238200" cy="469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>
                <a:solidFill>
                  <a:schemeClr val="lt1"/>
                </a:solidFill>
              </a:rPr>
              <a:t>Want big impact?</a:t>
            </a:r>
            <a:r>
              <a:rPr lang="en" sz="2900">
                <a:solidFill>
                  <a:schemeClr val="lt1"/>
                </a:solidFill>
              </a:rPr>
              <a:t> Use big image.</a:t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970" name="Google Shape;970;p2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Use diagrams to explain your ideas</a:t>
            </a:r>
            <a:endParaRPr sz="2800"/>
          </a:p>
        </p:txBody>
      </p:sp>
      <p:sp>
        <p:nvSpPr>
          <p:cNvPr id="976" name="Google Shape;976;p2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cxnSp>
        <p:nvCxnSpPr>
          <p:cNvPr id="977" name="Google Shape;977;p24"/>
          <p:cNvCxnSpPr>
            <a:stCxn id="978" idx="6"/>
            <a:endCxn id="979" idx="2"/>
          </p:cNvCxnSpPr>
          <p:nvPr/>
        </p:nvCxnSpPr>
        <p:spPr>
          <a:xfrm>
            <a:off x="2217575" y="2991075"/>
            <a:ext cx="702300" cy="936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0" name="Google Shape;980;p24"/>
          <p:cNvCxnSpPr>
            <a:stCxn id="978" idx="6"/>
            <a:endCxn id="981" idx="2"/>
          </p:cNvCxnSpPr>
          <p:nvPr/>
        </p:nvCxnSpPr>
        <p:spPr>
          <a:xfrm rot="10800000" flipH="1">
            <a:off x="2217575" y="2055075"/>
            <a:ext cx="702300" cy="936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2" name="Google Shape;982;p24"/>
          <p:cNvCxnSpPr>
            <a:stCxn id="983" idx="3"/>
            <a:endCxn id="984" idx="2"/>
          </p:cNvCxnSpPr>
          <p:nvPr/>
        </p:nvCxnSpPr>
        <p:spPr>
          <a:xfrm rot="10800000" flipH="1">
            <a:off x="4276100" y="1597875"/>
            <a:ext cx="586200" cy="4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5" name="Google Shape;985;p24"/>
          <p:cNvCxnSpPr>
            <a:stCxn id="983" idx="3"/>
            <a:endCxn id="986" idx="2"/>
          </p:cNvCxnSpPr>
          <p:nvPr/>
        </p:nvCxnSpPr>
        <p:spPr>
          <a:xfrm>
            <a:off x="4276100" y="2055075"/>
            <a:ext cx="586200" cy="442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7" name="Google Shape;987;p24"/>
          <p:cNvCxnSpPr>
            <a:stCxn id="988" idx="3"/>
            <a:endCxn id="989" idx="2"/>
          </p:cNvCxnSpPr>
          <p:nvPr/>
        </p:nvCxnSpPr>
        <p:spPr>
          <a:xfrm rot="10800000" flipH="1">
            <a:off x="4276100" y="3469875"/>
            <a:ext cx="586200" cy="4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0" name="Google Shape;990;p24"/>
          <p:cNvCxnSpPr>
            <a:stCxn id="988" idx="3"/>
            <a:endCxn id="991" idx="2"/>
          </p:cNvCxnSpPr>
          <p:nvPr/>
        </p:nvCxnSpPr>
        <p:spPr>
          <a:xfrm>
            <a:off x="4276100" y="3927075"/>
            <a:ext cx="586200" cy="4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92" name="Google Shape;992;p24"/>
          <p:cNvGrpSpPr/>
          <p:nvPr/>
        </p:nvGrpSpPr>
        <p:grpSpPr>
          <a:xfrm>
            <a:off x="4862300" y="1438275"/>
            <a:ext cx="1356300" cy="319200"/>
            <a:chOff x="5592550" y="1018950"/>
            <a:chExt cx="1356300" cy="319200"/>
          </a:xfrm>
        </p:grpSpPr>
        <p:sp>
          <p:nvSpPr>
            <p:cNvPr id="993" name="Google Shape;993;p2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4" name="Google Shape;994;p24"/>
          <p:cNvGrpSpPr/>
          <p:nvPr/>
        </p:nvGrpSpPr>
        <p:grpSpPr>
          <a:xfrm>
            <a:off x="2919800" y="1895475"/>
            <a:ext cx="1356300" cy="319200"/>
            <a:chOff x="3650050" y="1476150"/>
            <a:chExt cx="1356300" cy="319200"/>
          </a:xfrm>
        </p:grpSpPr>
        <p:sp>
          <p:nvSpPr>
            <p:cNvPr id="983" name="Google Shape;983;p24"/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5" name="Google Shape;995;p24"/>
          <p:cNvGrpSpPr/>
          <p:nvPr/>
        </p:nvGrpSpPr>
        <p:grpSpPr>
          <a:xfrm>
            <a:off x="855300" y="2831475"/>
            <a:ext cx="1362275" cy="319200"/>
            <a:chOff x="1596750" y="2412150"/>
            <a:chExt cx="1362275" cy="319200"/>
          </a:xfrm>
        </p:grpSpPr>
        <p:sp>
          <p:nvSpPr>
            <p:cNvPr id="996" name="Google Shape;996;p24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7" name="Google Shape;997;p24"/>
          <p:cNvGrpSpPr/>
          <p:nvPr/>
        </p:nvGrpSpPr>
        <p:grpSpPr>
          <a:xfrm>
            <a:off x="2919800" y="3767475"/>
            <a:ext cx="1356300" cy="319200"/>
            <a:chOff x="3650050" y="3348150"/>
            <a:chExt cx="1356300" cy="319200"/>
          </a:xfrm>
        </p:grpSpPr>
        <p:sp>
          <p:nvSpPr>
            <p:cNvPr id="988" name="Google Shape;988;p24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8" name="Google Shape;998;p24"/>
          <p:cNvGrpSpPr/>
          <p:nvPr/>
        </p:nvGrpSpPr>
        <p:grpSpPr>
          <a:xfrm>
            <a:off x="4862300" y="2352675"/>
            <a:ext cx="1356300" cy="319200"/>
            <a:chOff x="5592550" y="1933350"/>
            <a:chExt cx="1356300" cy="319200"/>
          </a:xfrm>
        </p:grpSpPr>
        <p:sp>
          <p:nvSpPr>
            <p:cNvPr id="999" name="Google Shape;999;p2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0" name="Google Shape;1000;p24"/>
          <p:cNvGrpSpPr/>
          <p:nvPr/>
        </p:nvGrpSpPr>
        <p:grpSpPr>
          <a:xfrm>
            <a:off x="4862300" y="3310275"/>
            <a:ext cx="1356300" cy="319200"/>
            <a:chOff x="5592550" y="2890950"/>
            <a:chExt cx="1356300" cy="319200"/>
          </a:xfrm>
        </p:grpSpPr>
        <p:sp>
          <p:nvSpPr>
            <p:cNvPr id="1001" name="Google Shape;1001;p24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2" name="Google Shape;1002;p24"/>
          <p:cNvGrpSpPr/>
          <p:nvPr/>
        </p:nvGrpSpPr>
        <p:grpSpPr>
          <a:xfrm>
            <a:off x="4862300" y="4224675"/>
            <a:ext cx="1356300" cy="319200"/>
            <a:chOff x="5592550" y="3805350"/>
            <a:chExt cx="1356300" cy="319200"/>
          </a:xfrm>
        </p:grpSpPr>
        <p:sp>
          <p:nvSpPr>
            <p:cNvPr id="1003" name="Google Shape;1003;p24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09" name="Google Shape;1009;p25"/>
          <p:cNvGraphicFramePr/>
          <p:nvPr/>
        </p:nvGraphicFramePr>
        <p:xfrm>
          <a:off x="8553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{B71E8972-68E6-47C6-8168-9DFCAA21A1EE}</a:tableStyleId>
              </a:tblPr>
              <a:tblGrid>
                <a:gridCol w="149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10" name="Google Shape;1010;p2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26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85738" dist="3810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26"/>
          <p:cNvSpPr txBox="1">
            <a:spLocks noGrp="1"/>
          </p:cNvSpPr>
          <p:nvPr>
            <p:ph type="title" idx="4294967295"/>
          </p:nvPr>
        </p:nvSpPr>
        <p:spPr>
          <a:xfrm>
            <a:off x="1527750" y="455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7" name="Google Shape;1017;p26"/>
          <p:cNvSpPr/>
          <p:nvPr/>
        </p:nvSpPr>
        <p:spPr>
          <a:xfrm>
            <a:off x="2064125" y="1822725"/>
            <a:ext cx="6783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office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18" name="Google Shape;1018;p2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019" name="Google Shape;1019;p26"/>
          <p:cNvSpPr txBox="1">
            <a:spLocks noGrp="1"/>
          </p:cNvSpPr>
          <p:nvPr>
            <p:ph type="body" idx="4294967295"/>
          </p:nvPr>
        </p:nvSpPr>
        <p:spPr>
          <a:xfrm>
            <a:off x="712350" y="4909375"/>
            <a:ext cx="7719300" cy="20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maps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  <p:grpSp>
        <p:nvGrpSpPr>
          <p:cNvPr id="1020" name="Google Shape;1020;p26"/>
          <p:cNvGrpSpPr/>
          <p:nvPr/>
        </p:nvGrpSpPr>
        <p:grpSpPr>
          <a:xfrm>
            <a:off x="1163210" y="2105907"/>
            <a:ext cx="158880" cy="202512"/>
            <a:chOff x="1774126" y="766200"/>
            <a:chExt cx="1582467" cy="2017050"/>
          </a:xfrm>
        </p:grpSpPr>
        <p:sp>
          <p:nvSpPr>
            <p:cNvPr id="1021" name="Google Shape;1021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26"/>
          <p:cNvGrpSpPr/>
          <p:nvPr/>
        </p:nvGrpSpPr>
        <p:grpSpPr>
          <a:xfrm>
            <a:off x="2840660" y="3712882"/>
            <a:ext cx="158880" cy="202512"/>
            <a:chOff x="1774126" y="766200"/>
            <a:chExt cx="1582467" cy="2017050"/>
          </a:xfrm>
        </p:grpSpPr>
        <p:sp>
          <p:nvSpPr>
            <p:cNvPr id="1030" name="Google Shape;1030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8" name="Google Shape;1038;p26"/>
          <p:cNvGrpSpPr/>
          <p:nvPr/>
        </p:nvGrpSpPr>
        <p:grpSpPr>
          <a:xfrm>
            <a:off x="3870935" y="1866032"/>
            <a:ext cx="158880" cy="202512"/>
            <a:chOff x="1774126" y="766200"/>
            <a:chExt cx="1582467" cy="2017050"/>
          </a:xfrm>
        </p:grpSpPr>
        <p:sp>
          <p:nvSpPr>
            <p:cNvPr id="1039" name="Google Shape;1039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26"/>
          <p:cNvGrpSpPr/>
          <p:nvPr/>
        </p:nvGrpSpPr>
        <p:grpSpPr>
          <a:xfrm>
            <a:off x="4606460" y="3966432"/>
            <a:ext cx="158880" cy="202512"/>
            <a:chOff x="1774126" y="766200"/>
            <a:chExt cx="1582467" cy="2017050"/>
          </a:xfrm>
        </p:grpSpPr>
        <p:sp>
          <p:nvSpPr>
            <p:cNvPr id="1048" name="Google Shape;1048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26"/>
          <p:cNvGrpSpPr/>
          <p:nvPr/>
        </p:nvGrpSpPr>
        <p:grpSpPr>
          <a:xfrm>
            <a:off x="6713260" y="2375882"/>
            <a:ext cx="158880" cy="202512"/>
            <a:chOff x="1774126" y="766200"/>
            <a:chExt cx="1582467" cy="2017050"/>
          </a:xfrm>
        </p:grpSpPr>
        <p:sp>
          <p:nvSpPr>
            <p:cNvPr id="1057" name="Google Shape;1057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5" name="Google Shape;1065;p26"/>
          <p:cNvGrpSpPr/>
          <p:nvPr/>
        </p:nvGrpSpPr>
        <p:grpSpPr>
          <a:xfrm>
            <a:off x="7391085" y="4002107"/>
            <a:ext cx="158880" cy="202512"/>
            <a:chOff x="1774126" y="766200"/>
            <a:chExt cx="1582467" cy="2017050"/>
          </a:xfrm>
        </p:grpSpPr>
        <p:sp>
          <p:nvSpPr>
            <p:cNvPr id="1066" name="Google Shape;1066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700" scaled="0"/>
        </a:gra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74660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89,526,124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1079" name="Google Shape;1079;p27"/>
          <p:cNvSpPr txBox="1">
            <a:spLocks noGrp="1"/>
          </p:cNvSpPr>
          <p:nvPr>
            <p:ph type="subTitle" idx="4294967295"/>
          </p:nvPr>
        </p:nvSpPr>
        <p:spPr>
          <a:xfrm>
            <a:off x="855300" y="3003302"/>
            <a:ext cx="743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080" name="Google Shape;1080;p2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28"/>
          <p:cNvSpPr txBox="1">
            <a:spLocks noGrp="1"/>
          </p:cNvSpPr>
          <p:nvPr>
            <p:ph type="ctrTitle" idx="4294967295"/>
          </p:nvPr>
        </p:nvSpPr>
        <p:spPr>
          <a:xfrm>
            <a:off x="855300" y="571800"/>
            <a:ext cx="6078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1086" name="Google Shape;1086;p28"/>
          <p:cNvSpPr txBox="1">
            <a:spLocks noGrp="1"/>
          </p:cNvSpPr>
          <p:nvPr>
            <p:ph type="subTitle" idx="4294967295"/>
          </p:nvPr>
        </p:nvSpPr>
        <p:spPr>
          <a:xfrm>
            <a:off x="855300" y="1411308"/>
            <a:ext cx="6078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That’s a lot of money</a:t>
            </a:r>
            <a:endParaRPr/>
          </a:p>
        </p:txBody>
      </p:sp>
      <p:sp>
        <p:nvSpPr>
          <p:cNvPr id="1087" name="Google Shape;1087;p28"/>
          <p:cNvSpPr txBox="1">
            <a:spLocks noGrp="1"/>
          </p:cNvSpPr>
          <p:nvPr>
            <p:ph type="ctrTitle" idx="4294967295"/>
          </p:nvPr>
        </p:nvSpPr>
        <p:spPr>
          <a:xfrm>
            <a:off x="855300" y="3200693"/>
            <a:ext cx="6078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1088" name="Google Shape;1088;p28"/>
          <p:cNvSpPr txBox="1">
            <a:spLocks noGrp="1"/>
          </p:cNvSpPr>
          <p:nvPr>
            <p:ph type="subTitle" idx="4294967295"/>
          </p:nvPr>
        </p:nvSpPr>
        <p:spPr>
          <a:xfrm>
            <a:off x="855300" y="4040200"/>
            <a:ext cx="6078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Total success!</a:t>
            </a:r>
            <a:endParaRPr/>
          </a:p>
        </p:txBody>
      </p:sp>
      <p:sp>
        <p:nvSpPr>
          <p:cNvPr id="1089" name="Google Shape;1089;p28"/>
          <p:cNvSpPr txBox="1">
            <a:spLocks noGrp="1"/>
          </p:cNvSpPr>
          <p:nvPr>
            <p:ph type="ctrTitle" idx="4294967295"/>
          </p:nvPr>
        </p:nvSpPr>
        <p:spPr>
          <a:xfrm>
            <a:off x="855300" y="1886246"/>
            <a:ext cx="6078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1090" name="Google Shape;1090;p28"/>
          <p:cNvSpPr txBox="1">
            <a:spLocks noGrp="1"/>
          </p:cNvSpPr>
          <p:nvPr>
            <p:ph type="subTitle" idx="4294967295"/>
          </p:nvPr>
        </p:nvSpPr>
        <p:spPr>
          <a:xfrm>
            <a:off x="855300" y="2725754"/>
            <a:ext cx="6078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And a lot of users</a:t>
            </a:r>
            <a:endParaRPr/>
          </a:p>
        </p:txBody>
      </p:sp>
      <p:sp>
        <p:nvSpPr>
          <p:cNvPr id="1091" name="Google Shape;1091;p2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2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097" name="Google Shape;1097;p2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098" name="Google Shape;1098;p29"/>
          <p:cNvGrpSpPr/>
          <p:nvPr/>
        </p:nvGrpSpPr>
        <p:grpSpPr>
          <a:xfrm>
            <a:off x="855311" y="1566375"/>
            <a:ext cx="2726286" cy="2547000"/>
            <a:chOff x="1293736" y="1258050"/>
            <a:chExt cx="2726286" cy="2547000"/>
          </a:xfrm>
        </p:grpSpPr>
        <p:sp>
          <p:nvSpPr>
            <p:cNvPr id="1099" name="Google Shape;1099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0" name="Google Shape;1100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1200" b="1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1" name="Google Shape;1101;p2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Vestibulum congue tempus</a:t>
              </a:r>
              <a:endParaRPr sz="8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2" name="Google Shape;1102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3" name="Google Shape;1103;p29"/>
          <p:cNvGrpSpPr/>
          <p:nvPr/>
        </p:nvGrpSpPr>
        <p:grpSpPr>
          <a:xfrm>
            <a:off x="2765533" y="1566375"/>
            <a:ext cx="2726286" cy="2547000"/>
            <a:chOff x="3203958" y="1258050"/>
            <a:chExt cx="2726286" cy="2547000"/>
          </a:xfrm>
        </p:grpSpPr>
        <p:sp>
          <p:nvSpPr>
            <p:cNvPr id="1104" name="Google Shape;110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80A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5" name="Google Shape;1105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80A9DB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1200" b="1">
                <a:solidFill>
                  <a:srgbClr val="80A9DB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6" name="Google Shape;110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Vestibulum congue tempus</a:t>
              </a:r>
              <a:endParaRPr sz="8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7" name="Google Shape;1107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8" name="Google Shape;1108;p29"/>
          <p:cNvGrpSpPr/>
          <p:nvPr/>
        </p:nvGrpSpPr>
        <p:grpSpPr>
          <a:xfrm>
            <a:off x="4685552" y="1566375"/>
            <a:ext cx="2726286" cy="2547000"/>
            <a:chOff x="5123977" y="1258050"/>
            <a:chExt cx="2726286" cy="2547000"/>
          </a:xfrm>
        </p:grpSpPr>
        <p:sp>
          <p:nvSpPr>
            <p:cNvPr id="1109" name="Google Shape;1109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1200" b="1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1" name="Google Shape;1111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Vestibulum congue tempus</a:t>
              </a:r>
              <a:endParaRPr sz="8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2" name="Google Shape;1112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Open Research Institute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6767B-4392-8540-AE3B-7549D2A1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544" y="2079203"/>
            <a:ext cx="3888486" cy="3888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3988592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openresearch.institute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3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118" name="Google Shape;1118;p30"/>
          <p:cNvSpPr txBox="1">
            <a:spLocks noGrp="1"/>
          </p:cNvSpPr>
          <p:nvPr>
            <p:ph type="body" idx="1"/>
          </p:nvPr>
        </p:nvSpPr>
        <p:spPr>
          <a:xfrm>
            <a:off x="855425" y="1553825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119" name="Google Shape;1119;p30"/>
          <p:cNvSpPr txBox="1">
            <a:spLocks noGrp="1"/>
          </p:cNvSpPr>
          <p:nvPr>
            <p:ph type="body" idx="2"/>
          </p:nvPr>
        </p:nvSpPr>
        <p:spPr>
          <a:xfrm>
            <a:off x="3161398" y="1553825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120" name="Google Shape;1120;p30"/>
          <p:cNvSpPr txBox="1">
            <a:spLocks noGrp="1"/>
          </p:cNvSpPr>
          <p:nvPr>
            <p:ph type="body" idx="3"/>
          </p:nvPr>
        </p:nvSpPr>
        <p:spPr>
          <a:xfrm>
            <a:off x="5467371" y="1553825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  <p:sp>
        <p:nvSpPr>
          <p:cNvPr id="1121" name="Google Shape;1121;p3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122" name="Google Shape;1122;p30"/>
          <p:cNvSpPr txBox="1">
            <a:spLocks noGrp="1"/>
          </p:cNvSpPr>
          <p:nvPr>
            <p:ph type="body" idx="1"/>
          </p:nvPr>
        </p:nvSpPr>
        <p:spPr>
          <a:xfrm>
            <a:off x="855425" y="3201250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123" name="Google Shape;1123;p30"/>
          <p:cNvSpPr txBox="1">
            <a:spLocks noGrp="1"/>
          </p:cNvSpPr>
          <p:nvPr>
            <p:ph type="body" idx="2"/>
          </p:nvPr>
        </p:nvSpPr>
        <p:spPr>
          <a:xfrm>
            <a:off x="3161398" y="3201250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124" name="Google Shape;1124;p30"/>
          <p:cNvSpPr txBox="1">
            <a:spLocks noGrp="1"/>
          </p:cNvSpPr>
          <p:nvPr>
            <p:ph type="body" idx="3"/>
          </p:nvPr>
        </p:nvSpPr>
        <p:spPr>
          <a:xfrm>
            <a:off x="5467371" y="3201250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1"/>
          <p:cNvSpPr txBox="1">
            <a:spLocks noGrp="1"/>
          </p:cNvSpPr>
          <p:nvPr>
            <p:ph type="body" idx="1"/>
          </p:nvPr>
        </p:nvSpPr>
        <p:spPr>
          <a:xfrm>
            <a:off x="855300" y="4177700"/>
            <a:ext cx="58086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130" name="Google Shape;1130;p3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1131" name="Google Shape;1131;p31"/>
          <p:cNvCxnSpPr/>
          <p:nvPr/>
        </p:nvCxnSpPr>
        <p:spPr>
          <a:xfrm>
            <a:off x="952500" y="1074699"/>
            <a:ext cx="595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2" name="Google Shape;1132;p31"/>
          <p:cNvCxnSpPr/>
          <p:nvPr/>
        </p:nvCxnSpPr>
        <p:spPr>
          <a:xfrm>
            <a:off x="952500" y="1784182"/>
            <a:ext cx="595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3" name="Google Shape;1133;p31"/>
          <p:cNvCxnSpPr/>
          <p:nvPr/>
        </p:nvCxnSpPr>
        <p:spPr>
          <a:xfrm>
            <a:off x="952500" y="2493664"/>
            <a:ext cx="595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4" name="Google Shape;1134;p31"/>
          <p:cNvCxnSpPr/>
          <p:nvPr/>
        </p:nvCxnSpPr>
        <p:spPr>
          <a:xfrm>
            <a:off x="952500" y="3203147"/>
            <a:ext cx="595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5" name="Google Shape;1135;p31"/>
          <p:cNvCxnSpPr/>
          <p:nvPr/>
        </p:nvCxnSpPr>
        <p:spPr>
          <a:xfrm>
            <a:off x="952500" y="3934528"/>
            <a:ext cx="595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6" name="Google Shape;1136;p31"/>
          <p:cNvSpPr txBox="1"/>
          <p:nvPr/>
        </p:nvSpPr>
        <p:spPr>
          <a:xfrm>
            <a:off x="883015" y="915950"/>
            <a:ext cx="3579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4000</a:t>
            </a:r>
            <a:endParaRPr sz="10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3000</a:t>
            </a:r>
            <a:endParaRPr sz="10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2000</a:t>
            </a:r>
            <a:endParaRPr sz="10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1000</a:t>
            </a:r>
            <a:endParaRPr sz="10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endParaRPr sz="10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37" name="Google Shape;1137;p31"/>
          <p:cNvSpPr/>
          <p:nvPr/>
        </p:nvSpPr>
        <p:spPr>
          <a:xfrm>
            <a:off x="1462506" y="2380936"/>
            <a:ext cx="1920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31"/>
          <p:cNvSpPr/>
          <p:nvPr/>
        </p:nvSpPr>
        <p:spPr>
          <a:xfrm>
            <a:off x="1720882" y="1986873"/>
            <a:ext cx="192000" cy="19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31"/>
          <p:cNvSpPr/>
          <p:nvPr/>
        </p:nvSpPr>
        <p:spPr>
          <a:xfrm>
            <a:off x="1979259" y="2493664"/>
            <a:ext cx="192000" cy="144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31"/>
          <p:cNvSpPr/>
          <p:nvPr/>
        </p:nvSpPr>
        <p:spPr>
          <a:xfrm>
            <a:off x="2903854" y="2694727"/>
            <a:ext cx="1920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31"/>
          <p:cNvSpPr/>
          <p:nvPr/>
        </p:nvSpPr>
        <p:spPr>
          <a:xfrm>
            <a:off x="3162231" y="2096343"/>
            <a:ext cx="192000" cy="18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31"/>
          <p:cNvSpPr/>
          <p:nvPr/>
        </p:nvSpPr>
        <p:spPr>
          <a:xfrm>
            <a:off x="3420607" y="1229023"/>
            <a:ext cx="192000" cy="270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31"/>
          <p:cNvSpPr/>
          <p:nvPr/>
        </p:nvSpPr>
        <p:spPr>
          <a:xfrm>
            <a:off x="4345202" y="2140119"/>
            <a:ext cx="1920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31"/>
          <p:cNvSpPr/>
          <p:nvPr/>
        </p:nvSpPr>
        <p:spPr>
          <a:xfrm>
            <a:off x="4603579" y="1074575"/>
            <a:ext cx="192000" cy="286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31"/>
          <p:cNvSpPr/>
          <p:nvPr/>
        </p:nvSpPr>
        <p:spPr>
          <a:xfrm>
            <a:off x="4861956" y="2322562"/>
            <a:ext cx="192000" cy="16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31"/>
          <p:cNvSpPr/>
          <p:nvPr/>
        </p:nvSpPr>
        <p:spPr>
          <a:xfrm>
            <a:off x="5786551" y="2753101"/>
            <a:ext cx="1920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31"/>
          <p:cNvSpPr/>
          <p:nvPr/>
        </p:nvSpPr>
        <p:spPr>
          <a:xfrm>
            <a:off x="6044927" y="1293618"/>
            <a:ext cx="192000" cy="264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31"/>
          <p:cNvSpPr/>
          <p:nvPr/>
        </p:nvSpPr>
        <p:spPr>
          <a:xfrm>
            <a:off x="6303304" y="1607409"/>
            <a:ext cx="192000" cy="23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32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885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Mobile project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1154" name="Google Shape;1154;p3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1155" name="Google Shape;1155;p32"/>
          <p:cNvGrpSpPr/>
          <p:nvPr/>
        </p:nvGrpSpPr>
        <p:grpSpPr>
          <a:xfrm>
            <a:off x="4743600" y="373572"/>
            <a:ext cx="2119546" cy="4396359"/>
            <a:chOff x="2547150" y="238125"/>
            <a:chExt cx="2525675" cy="5238750"/>
          </a:xfrm>
        </p:grpSpPr>
        <p:sp>
          <p:nvSpPr>
            <p:cNvPr id="1156" name="Google Shape;115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60" name="Google Shape;1160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47899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1166" name="Google Shape;1166;p33"/>
          <p:cNvGrpSpPr/>
          <p:nvPr/>
        </p:nvGrpSpPr>
        <p:grpSpPr>
          <a:xfrm>
            <a:off x="4249702" y="465959"/>
            <a:ext cx="2736410" cy="4222433"/>
            <a:chOff x="2112475" y="238125"/>
            <a:chExt cx="3395050" cy="5238750"/>
          </a:xfrm>
        </p:grpSpPr>
        <p:sp>
          <p:nvSpPr>
            <p:cNvPr id="1167" name="Google Shape;1167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71" name="Google Shape;1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33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885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Tablet project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1178" name="Google Shape;1178;p34"/>
          <p:cNvGrpSpPr/>
          <p:nvPr/>
        </p:nvGrpSpPr>
        <p:grpSpPr>
          <a:xfrm>
            <a:off x="3709774" y="1241129"/>
            <a:ext cx="4542205" cy="2661224"/>
            <a:chOff x="1177450" y="241631"/>
            <a:chExt cx="6173152" cy="3616776"/>
          </a:xfrm>
        </p:grpSpPr>
        <p:sp>
          <p:nvSpPr>
            <p:cNvPr id="1179" name="Google Shape;1179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83" name="Google Shape;1183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2169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34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885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Desktop project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35"/>
          <p:cNvPicPr preferRelativeResize="0"/>
          <p:nvPr/>
        </p:nvPicPr>
        <p:blipFill rotWithShape="1">
          <a:blip r:embed="rId3">
            <a:alphaModFix/>
          </a:blip>
          <a:srcRect t="13159" b="58194"/>
          <a:stretch/>
        </p:blipFill>
        <p:spPr>
          <a:xfrm>
            <a:off x="2445846" y="2037704"/>
            <a:ext cx="6600848" cy="3105802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90" name="Google Shape;1190;p35"/>
          <p:cNvSpPr txBox="1">
            <a:spLocks noGrp="1"/>
          </p:cNvSpPr>
          <p:nvPr>
            <p:ph type="ctrTitle" idx="4294967295"/>
          </p:nvPr>
        </p:nvSpPr>
        <p:spPr>
          <a:xfrm>
            <a:off x="855300" y="516550"/>
            <a:ext cx="3828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Thanks!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1191" name="Google Shape;1191;p35"/>
          <p:cNvSpPr txBox="1">
            <a:spLocks noGrp="1"/>
          </p:cNvSpPr>
          <p:nvPr>
            <p:ph type="subTitle" idx="4294967295"/>
          </p:nvPr>
        </p:nvSpPr>
        <p:spPr>
          <a:xfrm>
            <a:off x="855300" y="1716175"/>
            <a:ext cx="5341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Any questions?</a:t>
            </a:r>
            <a:br>
              <a:rPr lang="en" sz="2000"/>
            </a:br>
            <a:r>
              <a:rPr lang="en" sz="2000"/>
              <a:t>You can find me at:</a:t>
            </a:r>
            <a:endParaRPr sz="2000"/>
          </a:p>
          <a:p>
            <a:pPr marL="457200" lvl="0" indent="-355600" algn="l" rtl="0">
              <a:spcBef>
                <a:spcPts val="80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@username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user@mail.me</a:t>
            </a:r>
            <a:endParaRPr sz="1600" b="1"/>
          </a:p>
        </p:txBody>
      </p:sp>
      <p:sp>
        <p:nvSpPr>
          <p:cNvPr id="1192" name="Google Shape;1192;p3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1198" name="Google Shape;1198;p3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1199" name="Google Shape;1199;p3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3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1205" name="Google Shape;1205;p37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Titles: Space Grotesk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Body copy: Space Grotesk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https://www.fontsquirrel.com/fonts/spacegrotesk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1206" name="Google Shape;1206;p37"/>
          <p:cNvSpPr txBox="1"/>
          <p:nvPr/>
        </p:nvSpPr>
        <p:spPr>
          <a:xfrm>
            <a:off x="855300" y="4104575"/>
            <a:ext cx="62409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55CC"/>
                </a:solidFill>
                <a:latin typeface="Space Grotesk"/>
                <a:ea typeface="Space Grotesk"/>
                <a:cs typeface="Space Grotesk"/>
                <a:sym typeface="Space Grotesk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rgbClr val="1155CC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000">
              <a:solidFill>
                <a:srgbClr val="1155CC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000">
              <a:solidFill>
                <a:srgbClr val="1155C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07" name="Google Shape;1207;p3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38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E5CD"/>
                </a:solidFill>
              </a:rPr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1213" name="Google Shape;1213;p38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1219" name="Google Shape;1219;p3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220" name="Google Shape;1220;p39"/>
          <p:cNvSpPr/>
          <p:nvPr/>
        </p:nvSpPr>
        <p:spPr>
          <a:xfrm>
            <a:off x="728051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DEC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1" name="Google Shape;1221;p39"/>
          <p:cNvSpPr/>
          <p:nvPr/>
        </p:nvSpPr>
        <p:spPr>
          <a:xfrm>
            <a:off x="665923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NOV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2" name="Google Shape;1222;p39"/>
          <p:cNvSpPr/>
          <p:nvPr/>
        </p:nvSpPr>
        <p:spPr>
          <a:xfrm>
            <a:off x="603795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OCT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3" name="Google Shape;1223;p39"/>
          <p:cNvSpPr/>
          <p:nvPr/>
        </p:nvSpPr>
        <p:spPr>
          <a:xfrm>
            <a:off x="541666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SEP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4" name="Google Shape;1224;p39"/>
          <p:cNvSpPr/>
          <p:nvPr/>
        </p:nvSpPr>
        <p:spPr>
          <a:xfrm>
            <a:off x="479538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AUG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5" name="Google Shape;1225;p39"/>
          <p:cNvSpPr/>
          <p:nvPr/>
        </p:nvSpPr>
        <p:spPr>
          <a:xfrm>
            <a:off x="417410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JUL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6" name="Google Shape;1226;p39"/>
          <p:cNvSpPr/>
          <p:nvPr/>
        </p:nvSpPr>
        <p:spPr>
          <a:xfrm>
            <a:off x="355282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JUN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7" name="Google Shape;1227;p39"/>
          <p:cNvSpPr/>
          <p:nvPr/>
        </p:nvSpPr>
        <p:spPr>
          <a:xfrm>
            <a:off x="293153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MAY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8" name="Google Shape;1228;p39"/>
          <p:cNvSpPr/>
          <p:nvPr/>
        </p:nvSpPr>
        <p:spPr>
          <a:xfrm>
            <a:off x="231025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APR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168897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MAR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0" name="Google Shape;1230;p39"/>
          <p:cNvSpPr/>
          <p:nvPr/>
        </p:nvSpPr>
        <p:spPr>
          <a:xfrm>
            <a:off x="106768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FEB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1" name="Google Shape;1231;p39"/>
          <p:cNvSpPr/>
          <p:nvPr/>
        </p:nvSpPr>
        <p:spPr>
          <a:xfrm>
            <a:off x="44640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JAN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2" name="Google Shape;1232;p39"/>
          <p:cNvSpPr/>
          <p:nvPr/>
        </p:nvSpPr>
        <p:spPr>
          <a:xfrm>
            <a:off x="0" y="2603550"/>
            <a:ext cx="599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1233" name="Google Shape;1233;p39"/>
          <p:cNvCxnSpPr/>
          <p:nvPr/>
        </p:nvCxnSpPr>
        <p:spPr>
          <a:xfrm rot="10800000">
            <a:off x="72372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4" name="Google Shape;1234;p39"/>
          <p:cNvSpPr txBox="1"/>
          <p:nvPr/>
        </p:nvSpPr>
        <p:spPr>
          <a:xfrm>
            <a:off x="685113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5" name="Google Shape;1235;p39"/>
          <p:cNvCxnSpPr/>
          <p:nvPr/>
        </p:nvCxnSpPr>
        <p:spPr>
          <a:xfrm rot="10800000">
            <a:off x="196729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6" name="Google Shape;1236;p39"/>
          <p:cNvSpPr txBox="1"/>
          <p:nvPr/>
        </p:nvSpPr>
        <p:spPr>
          <a:xfrm>
            <a:off x="1930102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Red is the colour of danger and courage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7" name="Google Shape;1237;p39"/>
          <p:cNvCxnSpPr/>
          <p:nvPr/>
        </p:nvCxnSpPr>
        <p:spPr>
          <a:xfrm rot="10800000">
            <a:off x="321086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8" name="Google Shape;1238;p39"/>
          <p:cNvSpPr txBox="1"/>
          <p:nvPr/>
        </p:nvSpPr>
        <p:spPr>
          <a:xfrm>
            <a:off x="3175090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9" name="Google Shape;1239;p39"/>
          <p:cNvCxnSpPr/>
          <p:nvPr/>
        </p:nvCxnSpPr>
        <p:spPr>
          <a:xfrm rot="10800000">
            <a:off x="445443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0" name="Google Shape;1240;p39"/>
          <p:cNvSpPr txBox="1"/>
          <p:nvPr/>
        </p:nvSpPr>
        <p:spPr>
          <a:xfrm>
            <a:off x="4420079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1" name="Google Shape;1241;p39"/>
          <p:cNvCxnSpPr/>
          <p:nvPr/>
        </p:nvCxnSpPr>
        <p:spPr>
          <a:xfrm rot="10800000">
            <a:off x="569800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2" name="Google Shape;1242;p39"/>
          <p:cNvSpPr txBox="1"/>
          <p:nvPr/>
        </p:nvSpPr>
        <p:spPr>
          <a:xfrm>
            <a:off x="5665068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3" name="Google Shape;1243;p39"/>
          <p:cNvCxnSpPr/>
          <p:nvPr/>
        </p:nvCxnSpPr>
        <p:spPr>
          <a:xfrm rot="10800000">
            <a:off x="694157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4" name="Google Shape;1244;p39"/>
          <p:cNvSpPr txBox="1"/>
          <p:nvPr/>
        </p:nvSpPr>
        <p:spPr>
          <a:xfrm>
            <a:off x="6910057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5" name="Google Shape;1245;p39"/>
          <p:cNvCxnSpPr/>
          <p:nvPr/>
        </p:nvCxnSpPr>
        <p:spPr>
          <a:xfrm rot="10800000">
            <a:off x="1355059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6" name="Google Shape;1246;p39"/>
          <p:cNvSpPr txBox="1"/>
          <p:nvPr/>
        </p:nvSpPr>
        <p:spPr>
          <a:xfrm>
            <a:off x="1289043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7" name="Google Shape;1247;p39"/>
          <p:cNvCxnSpPr/>
          <p:nvPr/>
        </p:nvCxnSpPr>
        <p:spPr>
          <a:xfrm rot="10800000">
            <a:off x="259863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8" name="Google Shape;1248;p39"/>
          <p:cNvSpPr txBox="1"/>
          <p:nvPr/>
        </p:nvSpPr>
        <p:spPr>
          <a:xfrm>
            <a:off x="2541236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9" name="Google Shape;1249;p39"/>
          <p:cNvCxnSpPr/>
          <p:nvPr/>
        </p:nvCxnSpPr>
        <p:spPr>
          <a:xfrm rot="10800000">
            <a:off x="384220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0" name="Google Shape;1250;p39"/>
          <p:cNvSpPr txBox="1"/>
          <p:nvPr/>
        </p:nvSpPr>
        <p:spPr>
          <a:xfrm>
            <a:off x="3793429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1" name="Google Shape;1251;p39"/>
          <p:cNvCxnSpPr/>
          <p:nvPr/>
        </p:nvCxnSpPr>
        <p:spPr>
          <a:xfrm rot="10800000">
            <a:off x="508577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2" name="Google Shape;1252;p39"/>
          <p:cNvSpPr txBox="1"/>
          <p:nvPr/>
        </p:nvSpPr>
        <p:spPr>
          <a:xfrm>
            <a:off x="5045622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Red is the colour of danger and courage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3" name="Google Shape;1253;p39"/>
          <p:cNvCxnSpPr/>
          <p:nvPr/>
        </p:nvCxnSpPr>
        <p:spPr>
          <a:xfrm rot="10800000">
            <a:off x="632934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4" name="Google Shape;1254;p39"/>
          <p:cNvSpPr txBox="1"/>
          <p:nvPr/>
        </p:nvSpPr>
        <p:spPr>
          <a:xfrm>
            <a:off x="6297815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5" name="Google Shape;1255;p39"/>
          <p:cNvCxnSpPr/>
          <p:nvPr/>
        </p:nvCxnSpPr>
        <p:spPr>
          <a:xfrm rot="10800000">
            <a:off x="757291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6" name="Google Shape;1256;p39"/>
          <p:cNvSpPr txBox="1"/>
          <p:nvPr/>
        </p:nvSpPr>
        <p:spPr>
          <a:xfrm>
            <a:off x="7537344" y="3495750"/>
            <a:ext cx="973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is Open Research Institute?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Open Research Institute (ORI) is a non-profit research and development organization which provides all of its work to the general public under the principles of </a:t>
            </a:r>
            <a:r>
              <a:rPr lang="en-US" dirty="0">
                <a:hlinkClick r:id="rId3"/>
              </a:rPr>
              <a:t>Open Source</a:t>
            </a:r>
            <a:r>
              <a:rPr lang="en-US" dirty="0"/>
              <a:t> and </a:t>
            </a:r>
            <a:r>
              <a:rPr lang="en-US" dirty="0">
                <a:hlinkClick r:id="rId4"/>
              </a:rPr>
              <a:t>Open Access to Research</a:t>
            </a:r>
            <a:r>
              <a:rPr lang="en-US" dirty="0"/>
              <a:t>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501(c) (3) registered in California, USA, with an international multi-disciplinary volunteer team doing advanced amateur radio work for both space and terrestrial applications. 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4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1262" name="Google Shape;1262;p4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263" name="Google Shape;126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266" name="Google Shape;126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68" name="Google Shape;126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269" name="Google Shape;126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1" name="Google Shape;127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272" name="Google Shape;127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5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4" name="Google Shape;127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275" name="Google Shape;127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6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7" name="Google Shape;127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278" name="Google Shape;127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4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80" name="Google Shape;128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281" name="Google Shape;128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1283" name="Google Shape;1283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4" name="Google Shape;128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Red is the colour of danger and courage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5" name="Google Shape;128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6" name="Google Shape;1286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7" name="Google Shape;128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8" name="Google Shape;128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4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1294" name="Google Shape;1294;p4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1295" name="Google Shape;1295;p41"/>
          <p:cNvGraphicFramePr/>
          <p:nvPr/>
        </p:nvGraphicFramePr>
        <p:xfrm>
          <a:off x="85547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{B71E8972-68E6-47C6-8168-9DFCAA21A1EE}</a:tableStyleId>
              </a:tblPr>
              <a:tblGrid>
                <a:gridCol w="107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97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2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1301" name="Google Shape;1301;p4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302" name="Google Shape;1302;p42"/>
          <p:cNvSpPr/>
          <p:nvPr/>
        </p:nvSpPr>
        <p:spPr>
          <a:xfrm>
            <a:off x="876200" y="1516675"/>
            <a:ext cx="3628800" cy="1367100"/>
          </a:xfrm>
          <a:prstGeom prst="rect">
            <a:avLst/>
          </a:prstGeom>
          <a:solidFill>
            <a:srgbClr val="FFFFFF">
              <a:alpha val="1620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STRENGTHS</a:t>
            </a:r>
            <a:endParaRPr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03" name="Google Shape;1303;p42"/>
          <p:cNvSpPr/>
          <p:nvPr/>
        </p:nvSpPr>
        <p:spPr>
          <a:xfrm>
            <a:off x="4655131" y="1516675"/>
            <a:ext cx="3628800" cy="1367100"/>
          </a:xfrm>
          <a:prstGeom prst="rect">
            <a:avLst/>
          </a:prstGeom>
          <a:solidFill>
            <a:srgbClr val="FFFFFF">
              <a:alpha val="1620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WEAKNESSES</a:t>
            </a:r>
            <a:endParaRPr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04" name="Google Shape;1304;p42"/>
          <p:cNvSpPr/>
          <p:nvPr/>
        </p:nvSpPr>
        <p:spPr>
          <a:xfrm>
            <a:off x="876200" y="3033763"/>
            <a:ext cx="3628800" cy="1367100"/>
          </a:xfrm>
          <a:prstGeom prst="rect">
            <a:avLst/>
          </a:prstGeom>
          <a:solidFill>
            <a:srgbClr val="FFFFFF">
              <a:alpha val="1620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Black is the color of ebony and of outer space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OPPORTUNITIES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05" name="Google Shape;1305;p42"/>
          <p:cNvSpPr/>
          <p:nvPr/>
        </p:nvSpPr>
        <p:spPr>
          <a:xfrm>
            <a:off x="4655131" y="3033763"/>
            <a:ext cx="3628800" cy="1367100"/>
          </a:xfrm>
          <a:prstGeom prst="rect">
            <a:avLst/>
          </a:prstGeom>
          <a:solidFill>
            <a:srgbClr val="FFFFFF">
              <a:alpha val="1620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White is the color of milk and fresh snow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THREATS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06" name="Google Shape;1306;p42"/>
          <p:cNvSpPr/>
          <p:nvPr/>
        </p:nvSpPr>
        <p:spPr>
          <a:xfrm>
            <a:off x="3463339" y="1840184"/>
            <a:ext cx="2085300" cy="2085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42"/>
          <p:cNvSpPr/>
          <p:nvPr/>
        </p:nvSpPr>
        <p:spPr>
          <a:xfrm rot="5400000">
            <a:off x="3613628" y="1840184"/>
            <a:ext cx="2085300" cy="2085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42"/>
          <p:cNvSpPr/>
          <p:nvPr/>
        </p:nvSpPr>
        <p:spPr>
          <a:xfrm rot="10800000">
            <a:off x="3613628" y="1991666"/>
            <a:ext cx="2085300" cy="2085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42"/>
          <p:cNvSpPr/>
          <p:nvPr/>
        </p:nvSpPr>
        <p:spPr>
          <a:xfrm rot="-5400000">
            <a:off x="3463339" y="1991666"/>
            <a:ext cx="2085300" cy="2085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42"/>
          <p:cNvSpPr/>
          <p:nvPr/>
        </p:nvSpPr>
        <p:spPr>
          <a:xfrm>
            <a:off x="3943416" y="2275156"/>
            <a:ext cx="287723" cy="38788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pace Grotesk"/>
              </a:rPr>
              <a:t>S</a:t>
            </a:r>
          </a:p>
        </p:txBody>
      </p:sp>
      <p:sp>
        <p:nvSpPr>
          <p:cNvPr id="1311" name="Google Shape;1311;p42"/>
          <p:cNvSpPr/>
          <p:nvPr/>
        </p:nvSpPr>
        <p:spPr>
          <a:xfrm>
            <a:off x="4819603" y="2281816"/>
            <a:ext cx="446503" cy="3729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pace Grotesk"/>
              </a:rPr>
              <a:t>W</a:t>
            </a:r>
          </a:p>
        </p:txBody>
      </p:sp>
      <p:sp>
        <p:nvSpPr>
          <p:cNvPr id="1312" name="Google Shape;1312;p42"/>
          <p:cNvSpPr/>
          <p:nvPr/>
        </p:nvSpPr>
        <p:spPr>
          <a:xfrm>
            <a:off x="3913578" y="3229645"/>
            <a:ext cx="306904" cy="38788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pace Grotesk"/>
              </a:rPr>
              <a:t>O</a:t>
            </a:r>
          </a:p>
        </p:txBody>
      </p:sp>
      <p:sp>
        <p:nvSpPr>
          <p:cNvPr id="1313" name="Google Shape;1313;p42"/>
          <p:cNvSpPr/>
          <p:nvPr/>
        </p:nvSpPr>
        <p:spPr>
          <a:xfrm>
            <a:off x="4918174" y="3236305"/>
            <a:ext cx="287723" cy="3729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pace Grotesk"/>
              </a:rPr>
              <a:t>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19" name="Google Shape;1319;p4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320" name="Google Shape;1320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Key Activities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800" b="1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1" name="Google Shape;1321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Key Resources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2" name="Google Shape;1322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Value Propositions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3" name="Google Shape;1323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Customer Relationships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4" name="Google Shape;1324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Channels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5" name="Google Shape;1325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Customer Segments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6" name="Google Shape;1326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Key Partners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800" b="1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7" name="Google Shape;1327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Cost Structure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8" name="Google Shape;1328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Revenue Streams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9" name="Google Shape;1329;p43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30" name="Google Shape;1330;p43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31" name="Google Shape;1331;p43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32" name="Google Shape;1332;p43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333" name="Google Shape;1333;p43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1334" name="Google Shape;1334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35" name="Google Shape;1335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336" name="Google Shape;1336;p43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337" name="Google Shape;1337;p43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1338" name="Google Shape;1338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39" name="Google Shape;1339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0" name="Google Shape;1340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341" name="Google Shape;1341;p43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1342" name="Google Shape;1342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3" name="Google Shape;1343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4" name="Google Shape;1344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5" name="Google Shape;1345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6" name="Google Shape;1346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347" name="Google Shape;1347;p43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1348" name="Google Shape;1348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9" name="Google Shape;1349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0" name="Google Shape;1350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1" name="Google Shape;1351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2" name="Google Shape;1352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3" name="Google Shape;1353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4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1359" name="Google Shape;1359;p4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1360" name="Google Shape;1360;p44"/>
          <p:cNvGrpSpPr/>
          <p:nvPr/>
        </p:nvGrpSpPr>
        <p:grpSpPr>
          <a:xfrm>
            <a:off x="855143" y="1412892"/>
            <a:ext cx="3231719" cy="2905377"/>
            <a:chOff x="3778727" y="4460423"/>
            <a:chExt cx="720160" cy="647438"/>
          </a:xfrm>
        </p:grpSpPr>
        <p:sp>
          <p:nvSpPr>
            <p:cNvPr id="1361" name="Google Shape;1361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2" name="Google Shape;1362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3" name="Google Shape;1363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4" name="Google Shape;1364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5" name="Google Shape;1365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6" name="Google Shape;1366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7" name="Google Shape;1367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cxnSp>
        <p:nvCxnSpPr>
          <p:cNvPr id="1368" name="Google Shape;1368;p44"/>
          <p:cNvCxnSpPr/>
          <p:nvPr/>
        </p:nvCxnSpPr>
        <p:spPr>
          <a:xfrm>
            <a:off x="4015430" y="1894049"/>
            <a:ext cx="946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69" name="Google Shape;1369;p44"/>
          <p:cNvSpPr txBox="1"/>
          <p:nvPr/>
        </p:nvSpPr>
        <p:spPr>
          <a:xfrm>
            <a:off x="5017230" y="1739950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0" name="Google Shape;1370;p44"/>
          <p:cNvCxnSpPr/>
          <p:nvPr/>
        </p:nvCxnSpPr>
        <p:spPr>
          <a:xfrm>
            <a:off x="3875998" y="2325422"/>
            <a:ext cx="1086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1" name="Google Shape;1371;p44"/>
          <p:cNvSpPr txBox="1"/>
          <p:nvPr/>
        </p:nvSpPr>
        <p:spPr>
          <a:xfrm>
            <a:off x="5017230" y="2171314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2" name="Google Shape;1372;p44"/>
          <p:cNvCxnSpPr/>
          <p:nvPr/>
        </p:nvCxnSpPr>
        <p:spPr>
          <a:xfrm>
            <a:off x="3677855" y="2756795"/>
            <a:ext cx="1284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3" name="Google Shape;1373;p44"/>
          <p:cNvSpPr txBox="1"/>
          <p:nvPr/>
        </p:nvSpPr>
        <p:spPr>
          <a:xfrm>
            <a:off x="5017230" y="2602678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4" name="Google Shape;1374;p44"/>
          <p:cNvCxnSpPr/>
          <p:nvPr/>
        </p:nvCxnSpPr>
        <p:spPr>
          <a:xfrm>
            <a:off x="3509067" y="3188146"/>
            <a:ext cx="1452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5" name="Google Shape;1375;p44"/>
          <p:cNvSpPr txBox="1"/>
          <p:nvPr/>
        </p:nvSpPr>
        <p:spPr>
          <a:xfrm>
            <a:off x="5017230" y="3034043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6" name="Google Shape;1376;p44"/>
          <p:cNvCxnSpPr/>
          <p:nvPr/>
        </p:nvCxnSpPr>
        <p:spPr>
          <a:xfrm>
            <a:off x="3325591" y="3619519"/>
            <a:ext cx="16365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7" name="Google Shape;1377;p44"/>
          <p:cNvSpPr txBox="1"/>
          <p:nvPr/>
        </p:nvSpPr>
        <p:spPr>
          <a:xfrm>
            <a:off x="5017230" y="3465407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8" name="Google Shape;1378;p44"/>
          <p:cNvCxnSpPr/>
          <p:nvPr/>
        </p:nvCxnSpPr>
        <p:spPr>
          <a:xfrm>
            <a:off x="3134792" y="4050870"/>
            <a:ext cx="1819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9" name="Google Shape;1379;p44"/>
          <p:cNvSpPr txBox="1"/>
          <p:nvPr/>
        </p:nvSpPr>
        <p:spPr>
          <a:xfrm>
            <a:off x="5017230" y="3896771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1385" name="Google Shape;1385;p4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1386" name="Google Shape;1386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7" name="Google Shape;1387;p45"/>
          <p:cNvSpPr txBox="1"/>
          <p:nvPr/>
        </p:nvSpPr>
        <p:spPr>
          <a:xfrm>
            <a:off x="859927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Imani Jackson</a:t>
            </a:r>
            <a:b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JOB TITLE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88" name="Google Shape;138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8178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9" name="Google Shape;1389;p45"/>
          <p:cNvSpPr txBox="1"/>
          <p:nvPr/>
        </p:nvSpPr>
        <p:spPr>
          <a:xfrm>
            <a:off x="2682804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Marcos Galán</a:t>
            </a:r>
            <a:b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JOB TITLE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90" name="Google Shape;1390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501055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1" name="Google Shape;1391;p45"/>
          <p:cNvSpPr txBox="1"/>
          <p:nvPr/>
        </p:nvSpPr>
        <p:spPr>
          <a:xfrm>
            <a:off x="4505682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Ixchel Valdía</a:t>
            </a:r>
            <a:b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JOB TITLE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92" name="Google Shape;1392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323933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3" name="Google Shape;1393;p45"/>
          <p:cNvSpPr txBox="1"/>
          <p:nvPr/>
        </p:nvSpPr>
        <p:spPr>
          <a:xfrm>
            <a:off x="6328560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Nils Årud</a:t>
            </a:r>
            <a:b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JOB TITLE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Competitor Matrix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99" name="Google Shape;1399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0" name="Google Shape;1400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1401" name="Google Shape;1401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2" name="Google Shape;1402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3" name="Google Shape;1403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4" name="Google Shape;1404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5" name="Google Shape;1405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6" name="Google Shape;1406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7" name="Google Shape;1407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8" name="Google Shape;1408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9" name="Google Shape;1409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0" name="Google Shape;1410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1" name="Google Shape;1411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2" name="Google Shape;1412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3" name="Google Shape;1413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4" name="Google Shape;1414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5" name="Google Shape;1415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6" name="Google Shape;1416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7" name="Google Shape;1417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8" name="Google Shape;1418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9" name="Google Shape;1419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0" name="Google Shape;1420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1" name="Google Shape;1421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2" name="Google Shape;1422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3" name="Google Shape;1423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4" name="Google Shape;1424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5" name="Google Shape;1425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6" name="Google Shape;1426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7" name="Google Shape;1427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8" name="Google Shape;1428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9" name="Google Shape;1429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0" name="Google Shape;1430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1" name="Google Shape;1431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2" name="Google Shape;1432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3" name="Google Shape;1433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4" name="Google Shape;1434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5" name="Google Shape;1435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6" name="Google Shape;1436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7" name="Google Shape;1437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8" name="Google Shape;1438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9" name="Google Shape;1439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0" name="Google Shape;1440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1" name="Google Shape;1441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2" name="Google Shape;1442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3" name="Google Shape;1443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4" name="Google Shape;1444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5" name="Google Shape;1445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6" name="Google Shape;1446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47" name="Google Shape;1447;p4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1448" name="Google Shape;1448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1449" name="Google Shape;1449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0" name="Google Shape;1450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1" name="Google Shape;1451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2" name="Google Shape;1452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3" name="Google Shape;1453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4" name="Google Shape;1454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5" name="Google Shape;1455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6" name="Google Shape;1456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7" name="Google Shape;1457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8" name="Google Shape;1458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9" name="Google Shape;1459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0" name="Google Shape;1460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1" name="Google Shape;1461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2" name="Google Shape;1462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3" name="Google Shape;1463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4" name="Google Shape;1464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5" name="Google Shape;1465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6" name="Google Shape;1466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7" name="Google Shape;1467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8" name="Google Shape;1468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9" name="Google Shape;1469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0" name="Google Shape;1470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71" name="Google Shape;1471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1472" name="Google Shape;1472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473" name="Google Shape;1473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LOW VALUE 1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4" name="Google Shape;1474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HIGH VALUE 1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5" name="Google Shape;1475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LOW VALUE 2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HIGH VALUE 2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company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8" name="Google Shape;1478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9" name="Google Shape;1479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80" name="Google Shape;1480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81" name="Google Shape;1481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82" name="Google Shape;1482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83" name="Google Shape;1483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4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1489" name="Google Shape;1489;p4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aphicFrame>
        <p:nvGraphicFramePr>
          <p:cNvPr id="1490" name="Google Shape;1490;p47"/>
          <p:cNvGraphicFramePr/>
          <p:nvPr/>
        </p:nvGraphicFramePr>
        <p:xfrm>
          <a:off x="855300" y="1474725"/>
          <a:ext cx="6122700" cy="2990900"/>
        </p:xfrm>
        <a:graphic>
          <a:graphicData uri="http://schemas.openxmlformats.org/drawingml/2006/table">
            <a:tbl>
              <a:tblPr>
                <a:noFill/>
                <a:tableStyleId>{238F8498-D9A7-4CEC-A156-9DC165E34A91}</a:tableStyleId>
              </a:tblPr>
              <a:tblGrid>
                <a:gridCol w="77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5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9:00 - 9:45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10:00 - 10:45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11:00 - 11:45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12:00 - 13:15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13:30 - 14:15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14:30 - 15:15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15:30 - 16:15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3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5" name="Google Shape;1495;p48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1496" name="Google Shape;1496;p4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0" name="Google Shape;1510;p48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1511" name="Google Shape;1511;p48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6" name="Google Shape;1516;p48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1517" name="Google Shape;1517;p4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2" name="Google Shape;1522;p48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48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4" name="Google Shape;1524;p48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1525" name="Google Shape;1525;p48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9" name="Google Shape;1529;p48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0" name="Google Shape;1530;p48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1531" name="Google Shape;1531;p4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8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1539" name="Google Shape;1539;p4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48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48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48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48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48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1548" name="Google Shape;1548;p4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0" name="Google Shape;1550;p48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1551" name="Google Shape;1551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3" name="Google Shape;1553;p48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1554" name="Google Shape;1554;p4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7" name="Google Shape;1557;p48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1558" name="Google Shape;1558;p4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48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1566" name="Google Shape;1566;p4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2" name="Google Shape;1572;p48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1573" name="Google Shape;1573;p4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7" name="Google Shape;1577;p48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8" name="Google Shape;1578;p48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1579" name="Google Shape;1579;p4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1" name="Google Shape;1581;p48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1582" name="Google Shape;1582;p48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48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1588" name="Google Shape;1588;p4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0" name="Google Shape;1590;p48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1591" name="Google Shape;1591;p4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8" name="Google Shape;1598;p48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1599" name="Google Shape;1599;p4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4" name="Google Shape;1604;p48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1605" name="Google Shape;1605;p4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3" name="Google Shape;1613;p48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1614" name="Google Shape;1614;p4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8" name="Google Shape;1618;p48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1619" name="Google Shape;1619;p4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3" name="Google Shape;1623;p48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1624" name="Google Shape;1624;p4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8" name="Google Shape;1628;p48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1629" name="Google Shape;1629;p4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48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1632" name="Google Shape;1632;p48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4" name="Google Shape;1634;p48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1635" name="Google Shape;1635;p48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7" name="Google Shape;1637;p48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8" name="Google Shape;1638;p48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1639" name="Google Shape;1639;p4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1" name="Google Shape;1641;p48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1642" name="Google Shape;1642;p48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8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0" name="Google Shape;1650;p48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48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2" name="Google Shape;1652;p48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1653" name="Google Shape;1653;p48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5" name="Google Shape;1655;p48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6" name="Google Shape;1656;p48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1657" name="Google Shape;1657;p4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9" name="Google Shape;1659;p48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1660" name="Google Shape;1660;p4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4" name="Google Shape;1664;p48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1665" name="Google Shape;1665;p48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48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48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1670" name="Google Shape;1670;p4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8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8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6" name="Google Shape;1676;p48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1677" name="Google Shape;1677;p4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8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8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8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8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48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1687" name="Google Shape;1687;p4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0" name="Google Shape;1690;p48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1691" name="Google Shape;1691;p48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8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8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48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1695" name="Google Shape;1695;p4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0" name="Google Shape;1700;p48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1701" name="Google Shape;1701;p48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8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3" name="Google Shape;1703;p48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1704" name="Google Shape;1704;p4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48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1712" name="Google Shape;1712;p4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8" name="Google Shape;1718;p4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1719" name="Google Shape;1719;p4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1" name="Google Shape;1721;p48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1722" name="Google Shape;1722;p4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6" name="Google Shape;1726;p48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48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48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48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0" name="Google Shape;1730;p48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1731" name="Google Shape;1731;p48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8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8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8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9" name="Google Shape;1739;p48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1740" name="Google Shape;1740;p4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8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2" name="Google Shape;1742;p48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1743" name="Google Shape;1743;p4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9" name="Google Shape;1749;p48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1750" name="Google Shape;1750;p4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8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8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8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7" name="Google Shape;1757;p48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1758" name="Google Shape;1758;p4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1" name="Google Shape;1761;p48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1762" name="Google Shape;1762;p48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8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8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8" name="Google Shape;1768;p4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1769" name="Google Shape;1769;p4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2" name="Google Shape;1772;p48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1773" name="Google Shape;1773;p48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8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6" name="Google Shape;1776;p48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1777" name="Google Shape;1777;p4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8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2" name="Google Shape;1782;p48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1783" name="Google Shape;1783;p4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8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8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8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8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8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8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8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8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8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8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48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1811" name="Google Shape;1811;p48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8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8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8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8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8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8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8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8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8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4" name="Google Shape;1834;p48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835" name="Google Shape;1835;p48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8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8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8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8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8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9" name="Google Shape;1849;p48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850" name="Google Shape;1850;p4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8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8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3" name="Google Shape;1853;p48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854" name="Google Shape;1854;p4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8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8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0" name="Google Shape;1860;p48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861" name="Google Shape;1861;p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9" name="Google Shape;1869;p48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870" name="Google Shape;1870;p4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8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8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3" name="Google Shape;1873;p48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874" name="Google Shape;1874;p4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8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8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48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880" name="Google Shape;1880;p4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8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8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8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8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8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48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888" name="Google Shape;1888;p4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8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8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4" name="Google Shape;1894;p48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895" name="Google Shape;1895;p48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8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8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8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8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48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905" name="Google Shape;1905;p4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8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8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6" name="Google Shape;1916;p48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917" name="Google Shape;1917;p4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8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2" name="Google Shape;1922;p48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923" name="Google Shape;1923;p4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0" name="Google Shape;1930;p48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931" name="Google Shape;1931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3" name="Google Shape;1933;p48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934" name="Google Shape;1934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6" name="Google Shape;1936;p48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937" name="Google Shape;1937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9" name="Google Shape;1939;p48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48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48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4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943" name="Google Shape;1943;p48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  <p:sp>
        <p:nvSpPr>
          <p:cNvPr id="1944" name="Google Shape;1944;p48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➢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➢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➢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3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9" name="Google Shape;1949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950" name="Google Shape;1950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6" name="Google Shape;1956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957" name="Google Shape;1957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1" name="Google Shape;1961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962" name="Google Shape;1962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5" name="Google Shape;1965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966" name="Google Shape;1966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1" name="Google Shape;1971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972" name="Google Shape;1972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5" name="Google Shape;1975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976" name="Google Shape;1976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0" name="Google Shape;1980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981" name="Google Shape;1981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6" name="Google Shape;1986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987" name="Google Shape;1987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3" name="Google Shape;1993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994" name="Google Shape;1994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6" name="Google Shape;1996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997" name="Google Shape;1997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0" name="Google Shape;2000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2001" name="Google Shape;2001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7" name="Google Shape;2007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2008" name="Google Shape;2008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3" name="Google Shape;2013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2014" name="Google Shape;2014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7" name="Google Shape;2017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2018" name="Google Shape;2018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2019" name="Google Shape;2019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0" name="Google Shape;2020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1" name="Google Shape;2021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2" name="Google Shape;2022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3" name="Google Shape;2023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4" name="Google Shape;2024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5" name="Google Shape;2025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6" name="Google Shape;2026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7" name="Google Shape;2027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8" name="Google Shape;2028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29" name="Google Shape;2029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5" name="Google Shape;2035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2036" name="Google Shape;2036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0" name="Google Shape;2040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2041" name="Google Shape;2041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6" name="Google Shape;2046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2047" name="Google Shape;2047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3" name="Google Shape;2053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2054" name="Google Shape;2054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8" name="Google Shape;2058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2059" name="Google Shape;2059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3" name="Google Shape;2063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2064" name="Google Shape;2064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9" name="Google Shape;2069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2070" name="Google Shape;207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2" name="Google Shape;207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3" name="Google Shape;207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4" name="Google Shape;207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5" name="Google Shape;207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07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7" name="Google Shape;207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8" name="Google Shape;207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80" name="Google Shape;2080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2081" name="Google Shape;2081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84" name="Google Shape;2084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2085" name="Google Shape;208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08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08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8" name="Google Shape;208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9" name="Google Shape;208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0" name="Google Shape;209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1" name="Google Shape;209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2" name="Google Shape;209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09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95" name="Google Shape;2095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2096" name="Google Shape;2096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00" name="Google Shape;2100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101" name="Google Shape;2101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02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03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4" name="Google Shape;2104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2105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6" name="Google Shape;2106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07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08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11" name="Google Shape;2111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2112" name="Google Shape;2112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9" name="Google Shape;2119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2120" name="Google Shape;2120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4" name="Google Shape;2124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2125" name="Google Shape;2125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9" name="Google Shape;2129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2130" name="Google Shape;2130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5" name="Google Shape;2135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2136" name="Google Shape;2136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8" name="Google Shape;2138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9" name="Google Shape;2139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0" name="Google Shape;2140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1" name="Google Shape;2141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2" name="Google Shape;2142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2143" name="Google Shape;2143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5" name="Google Shape;2145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6" name="Google Shape;2146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2147" name="Google Shape;2147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8" name="Google Shape;2148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9" name="Google Shape;2149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0" name="Google Shape;2150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1" name="Google Shape;2151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2" name="Google Shape;2152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2153" name="Google Shape;2153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5" name="Google Shape;2155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6" name="Google Shape;2156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8" name="Google Shape;2158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9" name="Google Shape;2159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2160" name="Google Shape;2160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1" name="Google Shape;2161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2" name="Google Shape;2162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3" name="Google Shape;2163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2164" name="Google Shape;2164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6" name="Google Shape;2166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7" name="Google Shape;2167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8" name="Google Shape;2168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2169" name="Google Shape;2169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0" name="Google Shape;2170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1" name="Google Shape;2171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2" name="Google Shape;2172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5" name="Google Shape;2175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2176" name="Google Shape;2176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7" name="Google Shape;2177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8" name="Google Shape;2178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0" name="Google Shape;2180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1" name="Google Shape;2181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2" name="Google Shape;2182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3" name="Google Shape;2183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2184" name="Google Shape;2184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5" name="Google Shape;2185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7" name="Google Shape;2187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8" name="Google Shape;2188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2189" name="Google Shape;2189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0" name="Google Shape;2190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2" name="Google Shape;2192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2193" name="Google Shape;2193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6" name="Google Shape;2196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2197" name="Google Shape;2197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1" name="Google Shape;2201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2202" name="Google Shape;2202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6" name="Google Shape;2206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2207" name="Google Shape;2207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8" name="Google Shape;2208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2" name="Google Shape;2212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2213" name="Google Shape;2213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4" name="Google Shape;2214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5" name="Google Shape;2215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7" name="Google Shape;2217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9" name="Google Shape;2219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2220" name="Google Shape;2220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4" name="Google Shape;2224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5" name="Google Shape;2225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6" name="Google Shape;2226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7" name="Google Shape;2227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2228" name="Google Shape;2228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9" name="Google Shape;2229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1" name="Google Shape;2231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0" name="Google Shape;2240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2241" name="Google Shape;2241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5" name="Google Shape;2245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2246" name="Google Shape;2246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9" name="Google Shape;2249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2250" name="Google Shape;2250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6" name="Google Shape;2256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2257" name="Google Shape;2257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5" name="Google Shape;2265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2266" name="Google Shape;2266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8" name="Google Shape;2278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2279" name="Google Shape;2279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3" name="Google Shape;2283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4" name="Google Shape;2284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5" name="Google Shape;2285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6" name="Google Shape;2286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8" name="Google Shape;2288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9" name="Google Shape;2289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0" name="Google Shape;2290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1" name="Google Shape;2291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2292" name="Google Shape;2292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3" name="Google Shape;2293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4" name="Google Shape;2294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5" name="Google Shape;2295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6" name="Google Shape;2296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7" name="Google Shape;2297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8" name="Google Shape;2298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9" name="Google Shape;2299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4" name="Google Shape;2304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2305" name="Google Shape;2305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7" name="Google Shape;2307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8" name="Google Shape;2308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9" name="Google Shape;2309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0" name="Google Shape;2310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1" name="Google Shape;2311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2312" name="Google Shape;2312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9" name="Google Shape;2319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4" name="Google Shape;2324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7" name="Google Shape;2327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2328" name="Google Shape;2328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2" name="Google Shape;2332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2333" name="Google Shape;2333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2334" name="Google Shape;2334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5" name="Google Shape;2335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6" name="Google Shape;2336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7" name="Google Shape;2337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2338" name="Google Shape;2338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9" name="Google Shape;2339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0" name="Google Shape;2340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1" name="Google Shape;2341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2342" name="Google Shape;2342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3" name="Google Shape;2343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4" name="Google Shape;2344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5" name="Google Shape;2345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2346" name="Google Shape;2346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7" name="Google Shape;2347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8" name="Google Shape;2348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49" name="Google Shape;2349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2350" name="Google Shape;2350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1" name="Google Shape;2351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7" name="Google Shape;2357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8" name="Google Shape;2358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2359" name="Google Shape;2359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3" name="Google Shape;2383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2384" name="Google Shape;2384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2385" name="Google Shape;2385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6" name="Google Shape;2386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7" name="Google Shape;2387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2388" name="Google Shape;2388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9" name="Google Shape;2389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0" name="Google Shape;2390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2391" name="Google Shape;2391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2" name="Google Shape;2392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93" name="Google Shape;2393;p49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2394" name="Google Shape;2394;p4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1024128" y="1517615"/>
            <a:ext cx="75114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  <a:latin typeface="Countdown" pitchFamily="82" charset="0"/>
              </a:rPr>
              <a:t>1.</a:t>
            </a:r>
            <a:endParaRPr dirty="0">
              <a:solidFill>
                <a:srgbClr val="FCE5CD"/>
              </a:solidFill>
              <a:latin typeface="Countdown" pitchFamily="82" charset="0"/>
            </a:endParaRPr>
          </a:p>
          <a:p>
            <a:pPr lvl="0"/>
            <a:r>
              <a:rPr lang="en-US" dirty="0"/>
              <a:t>Summary of the Performance of the Amateur Satellite Service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-US" dirty="0"/>
              <a:t>since 1961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3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50"/>
          <p:cNvSpPr txBox="1"/>
          <p:nvPr/>
        </p:nvSpPr>
        <p:spPr>
          <a:xfrm>
            <a:off x="908200" y="2298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Space Grotesk"/>
                <a:ea typeface="Space Grotesk"/>
                <a:cs typeface="Space Grotesk"/>
                <a:sym typeface="Space Grotesk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00" name="Google Shape;2400;p5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401" name="Google Shape;2401;p50"/>
          <p:cNvSpPr txBox="1">
            <a:spLocks noGrp="1"/>
          </p:cNvSpPr>
          <p:nvPr>
            <p:ph type="body" idx="4294967295"/>
          </p:nvPr>
        </p:nvSpPr>
        <p:spPr>
          <a:xfrm>
            <a:off x="908328" y="9326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" name="Google Shape;2406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7" name="Google Shape;2407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08" name="Google Shape;2408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2409" name="Google Shape;2409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2410" name="Google Shape;2410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11" name="Google Shape;2411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412" name="Google Shape;2412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2413" name="Google Shape;2413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14" name="Google Shape;2414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415" name="Google Shape;2415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2416" name="Google Shape;2416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17" name="Google Shape;2417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418" name="Google Shape;2418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2419" name="Google Shape;2419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20" name="Google Shape;2420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 dirty="0"/>
          </a:p>
        </p:txBody>
      </p:sp>
      <p:sp>
        <p:nvSpPr>
          <p:cNvPr id="1219" name="Google Shape;1219;p3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20" name="Google Shape;1220;p39"/>
          <p:cNvSpPr/>
          <p:nvPr/>
        </p:nvSpPr>
        <p:spPr>
          <a:xfrm>
            <a:off x="728051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DEC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1" name="Google Shape;1221;p39"/>
          <p:cNvSpPr/>
          <p:nvPr/>
        </p:nvSpPr>
        <p:spPr>
          <a:xfrm>
            <a:off x="665923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NOV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2" name="Google Shape;1222;p39"/>
          <p:cNvSpPr/>
          <p:nvPr/>
        </p:nvSpPr>
        <p:spPr>
          <a:xfrm>
            <a:off x="603795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OCT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3" name="Google Shape;1223;p39"/>
          <p:cNvSpPr/>
          <p:nvPr/>
        </p:nvSpPr>
        <p:spPr>
          <a:xfrm>
            <a:off x="541666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SEP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4" name="Google Shape;1224;p39"/>
          <p:cNvSpPr/>
          <p:nvPr/>
        </p:nvSpPr>
        <p:spPr>
          <a:xfrm>
            <a:off x="479538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AUG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5" name="Google Shape;1225;p39"/>
          <p:cNvSpPr/>
          <p:nvPr/>
        </p:nvSpPr>
        <p:spPr>
          <a:xfrm>
            <a:off x="417410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JUL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6" name="Google Shape;1226;p39"/>
          <p:cNvSpPr/>
          <p:nvPr/>
        </p:nvSpPr>
        <p:spPr>
          <a:xfrm>
            <a:off x="355282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JUN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7" name="Google Shape;1227;p39"/>
          <p:cNvSpPr/>
          <p:nvPr/>
        </p:nvSpPr>
        <p:spPr>
          <a:xfrm>
            <a:off x="293153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MAY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8" name="Google Shape;1228;p39"/>
          <p:cNvSpPr/>
          <p:nvPr/>
        </p:nvSpPr>
        <p:spPr>
          <a:xfrm>
            <a:off x="231025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APR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168897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MAR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0" name="Google Shape;1230;p39"/>
          <p:cNvSpPr/>
          <p:nvPr/>
        </p:nvSpPr>
        <p:spPr>
          <a:xfrm>
            <a:off x="106768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FEB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1" name="Google Shape;1231;p39"/>
          <p:cNvSpPr/>
          <p:nvPr/>
        </p:nvSpPr>
        <p:spPr>
          <a:xfrm>
            <a:off x="44640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JAN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2" name="Google Shape;1232;p39"/>
          <p:cNvSpPr/>
          <p:nvPr/>
        </p:nvSpPr>
        <p:spPr>
          <a:xfrm>
            <a:off x="0" y="2603550"/>
            <a:ext cx="599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1233" name="Google Shape;1233;p39"/>
          <p:cNvCxnSpPr/>
          <p:nvPr/>
        </p:nvCxnSpPr>
        <p:spPr>
          <a:xfrm rot="10800000">
            <a:off x="72372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4" name="Google Shape;1234;p39"/>
          <p:cNvSpPr txBox="1"/>
          <p:nvPr/>
        </p:nvSpPr>
        <p:spPr>
          <a:xfrm>
            <a:off x="685113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5" name="Google Shape;1235;p39"/>
          <p:cNvCxnSpPr/>
          <p:nvPr/>
        </p:nvCxnSpPr>
        <p:spPr>
          <a:xfrm rot="10800000">
            <a:off x="196729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6" name="Google Shape;1236;p39"/>
          <p:cNvSpPr txBox="1"/>
          <p:nvPr/>
        </p:nvSpPr>
        <p:spPr>
          <a:xfrm>
            <a:off x="1930102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Red is the colour of danger and courage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7" name="Google Shape;1237;p39"/>
          <p:cNvCxnSpPr/>
          <p:nvPr/>
        </p:nvCxnSpPr>
        <p:spPr>
          <a:xfrm rot="10800000">
            <a:off x="321086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8" name="Google Shape;1238;p39"/>
          <p:cNvSpPr txBox="1"/>
          <p:nvPr/>
        </p:nvSpPr>
        <p:spPr>
          <a:xfrm>
            <a:off x="3175090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9" name="Google Shape;1239;p39"/>
          <p:cNvCxnSpPr/>
          <p:nvPr/>
        </p:nvCxnSpPr>
        <p:spPr>
          <a:xfrm rot="10800000">
            <a:off x="445443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0" name="Google Shape;1240;p39"/>
          <p:cNvSpPr txBox="1"/>
          <p:nvPr/>
        </p:nvSpPr>
        <p:spPr>
          <a:xfrm>
            <a:off x="4420079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1" name="Google Shape;1241;p39"/>
          <p:cNvCxnSpPr/>
          <p:nvPr/>
        </p:nvCxnSpPr>
        <p:spPr>
          <a:xfrm rot="10800000">
            <a:off x="569800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2" name="Google Shape;1242;p39"/>
          <p:cNvSpPr txBox="1"/>
          <p:nvPr/>
        </p:nvSpPr>
        <p:spPr>
          <a:xfrm>
            <a:off x="5665068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3" name="Google Shape;1243;p39"/>
          <p:cNvCxnSpPr/>
          <p:nvPr/>
        </p:nvCxnSpPr>
        <p:spPr>
          <a:xfrm rot="10800000">
            <a:off x="694157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4" name="Google Shape;1244;p39"/>
          <p:cNvSpPr txBox="1"/>
          <p:nvPr/>
        </p:nvSpPr>
        <p:spPr>
          <a:xfrm>
            <a:off x="6910057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5" name="Google Shape;1245;p39"/>
          <p:cNvCxnSpPr/>
          <p:nvPr/>
        </p:nvCxnSpPr>
        <p:spPr>
          <a:xfrm rot="10800000">
            <a:off x="1355059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6" name="Google Shape;1246;p39"/>
          <p:cNvSpPr txBox="1"/>
          <p:nvPr/>
        </p:nvSpPr>
        <p:spPr>
          <a:xfrm>
            <a:off x="1289043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7" name="Google Shape;1247;p39"/>
          <p:cNvCxnSpPr/>
          <p:nvPr/>
        </p:nvCxnSpPr>
        <p:spPr>
          <a:xfrm rot="10800000">
            <a:off x="259863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8" name="Google Shape;1248;p39"/>
          <p:cNvSpPr txBox="1"/>
          <p:nvPr/>
        </p:nvSpPr>
        <p:spPr>
          <a:xfrm>
            <a:off x="2541236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9" name="Google Shape;1249;p39"/>
          <p:cNvCxnSpPr/>
          <p:nvPr/>
        </p:nvCxnSpPr>
        <p:spPr>
          <a:xfrm rot="10800000">
            <a:off x="384220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0" name="Google Shape;1250;p39"/>
          <p:cNvSpPr txBox="1"/>
          <p:nvPr/>
        </p:nvSpPr>
        <p:spPr>
          <a:xfrm>
            <a:off x="3793429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1" name="Google Shape;1251;p39"/>
          <p:cNvCxnSpPr/>
          <p:nvPr/>
        </p:nvCxnSpPr>
        <p:spPr>
          <a:xfrm rot="10800000">
            <a:off x="508577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2" name="Google Shape;1252;p39"/>
          <p:cNvSpPr txBox="1"/>
          <p:nvPr/>
        </p:nvSpPr>
        <p:spPr>
          <a:xfrm>
            <a:off x="5045622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Red is the colour of danger and courage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3" name="Google Shape;1253;p39"/>
          <p:cNvCxnSpPr/>
          <p:nvPr/>
        </p:nvCxnSpPr>
        <p:spPr>
          <a:xfrm rot="10800000">
            <a:off x="632934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4" name="Google Shape;1254;p39"/>
          <p:cNvSpPr txBox="1"/>
          <p:nvPr/>
        </p:nvSpPr>
        <p:spPr>
          <a:xfrm>
            <a:off x="6297815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5" name="Google Shape;1255;p39"/>
          <p:cNvCxnSpPr/>
          <p:nvPr/>
        </p:nvCxnSpPr>
        <p:spPr>
          <a:xfrm rot="10800000">
            <a:off x="757291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6" name="Google Shape;1256;p39"/>
          <p:cNvSpPr txBox="1"/>
          <p:nvPr/>
        </p:nvSpPr>
        <p:spPr>
          <a:xfrm>
            <a:off x="7537344" y="3495750"/>
            <a:ext cx="973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  <p:extLst>
      <p:ext uri="{BB962C8B-B14F-4D97-AF65-F5344CB8AC3E}">
        <p14:creationId xmlns:p14="http://schemas.microsoft.com/office/powerpoint/2010/main" val="8812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7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“Quotations are commonly printed as a means of inspiration and to invoke philosophical thoughts from the reader”</a:t>
            </a:r>
            <a:endParaRPr/>
          </a:p>
        </p:txBody>
      </p:sp>
      <p:sp>
        <p:nvSpPr>
          <p:cNvPr id="906" name="Google Shape;906;p1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48593-3DA4-EF4B-8D56-981F2370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296" y="1682207"/>
            <a:ext cx="8700120" cy="1303800"/>
          </a:xfrm>
        </p:spPr>
        <p:txBody>
          <a:bodyPr/>
          <a:lstStyle/>
          <a:p>
            <a:r>
              <a:rPr lang="en-US" dirty="0"/>
              <a:t>The Impact of Government Regulation and the Evolution of Space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038B58-F4B3-7541-9CA4-E94645240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80" y="3713918"/>
            <a:ext cx="6569568" cy="396600"/>
          </a:xfrm>
        </p:spPr>
        <p:txBody>
          <a:bodyPr/>
          <a:lstStyle/>
          <a:p>
            <a:pPr algn="l" fontAlgn="base"/>
            <a:r>
              <a:rPr lang="en-US" dirty="0"/>
              <a:t>A. The International Traffic In Arms Regulations</a:t>
            </a:r>
          </a:p>
          <a:p>
            <a:pPr algn="l"/>
            <a:r>
              <a:rPr lang="en-US" dirty="0"/>
              <a:t>B.  Orbital Debris Mitigation Regulations</a:t>
            </a:r>
          </a:p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D58E0-712B-6344-B349-5C4576D3C1D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597400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2A071-DD97-AF44-B984-4EA0F1738C68}"/>
              </a:ext>
            </a:extLst>
          </p:cNvPr>
          <p:cNvSpPr/>
          <p:nvPr/>
        </p:nvSpPr>
        <p:spPr>
          <a:xfrm>
            <a:off x="4139951" y="201985"/>
            <a:ext cx="699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</a:rPr>
              <a:t>2</a:t>
            </a:r>
            <a:r>
              <a:rPr lang="en" sz="4800" dirty="0">
                <a:solidFill>
                  <a:srgbClr val="FCE5CD"/>
                </a:solidFill>
              </a:rPr>
              <a:t>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25914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/>
              <a:t>Here you have a list of items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/>
              <a:t>And some text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9"/>
          <p:cNvSpPr txBox="1">
            <a:spLocks noGrp="1"/>
          </p:cNvSpPr>
          <p:nvPr>
            <p:ph type="ctrTitle" idx="4294967295"/>
          </p:nvPr>
        </p:nvSpPr>
        <p:spPr>
          <a:xfrm>
            <a:off x="855300" y="21167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919" name="Google Shape;919;p19"/>
          <p:cNvSpPr txBox="1">
            <a:spLocks noGrp="1"/>
          </p:cNvSpPr>
          <p:nvPr>
            <p:ph type="subTitle" idx="4294967295"/>
          </p:nvPr>
        </p:nvSpPr>
        <p:spPr>
          <a:xfrm>
            <a:off x="855300" y="3411555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920" name="Google Shape;920;p19"/>
          <p:cNvSpPr/>
          <p:nvPr/>
        </p:nvSpPr>
        <p:spPr>
          <a:xfrm>
            <a:off x="5659688" y="2561584"/>
            <a:ext cx="198765" cy="1897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19"/>
          <p:cNvGrpSpPr/>
          <p:nvPr/>
        </p:nvGrpSpPr>
        <p:grpSpPr>
          <a:xfrm>
            <a:off x="5198192" y="817552"/>
            <a:ext cx="1512402" cy="1512781"/>
            <a:chOff x="6654650" y="3665275"/>
            <a:chExt cx="409100" cy="409125"/>
          </a:xfrm>
        </p:grpSpPr>
        <p:sp>
          <p:nvSpPr>
            <p:cNvPr id="922" name="Google Shape;922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9"/>
          <p:cNvSpPr/>
          <p:nvPr/>
        </p:nvSpPr>
        <p:spPr>
          <a:xfrm rot="2466855">
            <a:off x="4650530" y="701259"/>
            <a:ext cx="276136" cy="26366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9"/>
          <p:cNvSpPr/>
          <p:nvPr/>
        </p:nvSpPr>
        <p:spPr>
          <a:xfrm rot="-1609135">
            <a:off x="5050683" y="1057826"/>
            <a:ext cx="198710" cy="1897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9"/>
          <p:cNvSpPr/>
          <p:nvPr/>
        </p:nvSpPr>
        <p:spPr>
          <a:xfrm rot="2925883">
            <a:off x="6612543" y="1861803"/>
            <a:ext cx="148820" cy="1420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9"/>
          <p:cNvSpPr/>
          <p:nvPr/>
        </p:nvSpPr>
        <p:spPr>
          <a:xfrm rot="-1609533">
            <a:off x="5692051" y="666347"/>
            <a:ext cx="134065" cy="1280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929" name="Google Shape;929;p19"/>
          <p:cNvGrpSpPr/>
          <p:nvPr/>
        </p:nvGrpSpPr>
        <p:grpSpPr>
          <a:xfrm rot="5400000">
            <a:off x="1864911" y="-692198"/>
            <a:ext cx="711327" cy="4441016"/>
            <a:chOff x="967895" y="415018"/>
            <a:chExt cx="628714" cy="3926280"/>
          </a:xfrm>
        </p:grpSpPr>
        <p:sp>
          <p:nvSpPr>
            <p:cNvPr id="930" name="Google Shape;930;p19"/>
            <p:cNvSpPr/>
            <p:nvPr/>
          </p:nvSpPr>
          <p:spPr>
            <a:xfrm>
              <a:off x="1207102" y="963599"/>
              <a:ext cx="150300" cy="3377700"/>
            </a:xfrm>
            <a:prstGeom prst="trapezoid">
              <a:avLst>
                <a:gd name="adj" fmla="val 25183"/>
              </a:avLst>
            </a:prstGeom>
            <a:gradFill>
              <a:gsLst>
                <a:gs pos="0">
                  <a:srgbClr val="FFFFFF">
                    <a:alpha val="50588"/>
                    <a:alpha val="16200"/>
                  </a:srgbClr>
                </a:gs>
                <a:gs pos="100000">
                  <a:srgbClr val="FFFFFF">
                    <a:alpha val="0"/>
                    <a:alpha val="162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1" name="Google Shape;931;p19"/>
            <p:cNvGrpSpPr/>
            <p:nvPr/>
          </p:nvGrpSpPr>
          <p:grpSpPr>
            <a:xfrm>
              <a:off x="967895" y="415018"/>
              <a:ext cx="628714" cy="801374"/>
              <a:chOff x="1774126" y="766200"/>
              <a:chExt cx="1582467" cy="2017050"/>
            </a:xfrm>
          </p:grpSpPr>
          <p:sp>
            <p:nvSpPr>
              <p:cNvPr id="932" name="Google Shape;932;p19"/>
              <p:cNvSpPr/>
              <p:nvPr/>
            </p:nvSpPr>
            <p:spPr>
              <a:xfrm>
                <a:off x="2394628" y="2579744"/>
                <a:ext cx="341579" cy="203506"/>
              </a:xfrm>
              <a:custGeom>
                <a:avLst/>
                <a:gdLst/>
                <a:ahLst/>
                <a:cxnLst/>
                <a:rect l="l" t="t" r="r" b="b"/>
                <a:pathLst>
                  <a:path w="273811" h="163131" extrusionOk="0">
                    <a:moveTo>
                      <a:pt x="20002" y="0"/>
                    </a:moveTo>
                    <a:lnTo>
                      <a:pt x="0" y="120967"/>
                    </a:lnTo>
                    <a:cubicBezTo>
                      <a:pt x="0" y="120967"/>
                      <a:pt x="34798" y="163132"/>
                      <a:pt x="136906" y="163132"/>
                    </a:cubicBezTo>
                    <a:cubicBezTo>
                      <a:pt x="239014" y="163132"/>
                      <a:pt x="273812" y="120967"/>
                      <a:pt x="273812" y="120967"/>
                    </a:cubicBezTo>
                    <a:lnTo>
                      <a:pt x="2538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CAD"/>
                  </a:gs>
                  <a:gs pos="100000">
                    <a:srgbClr val="A7AFCB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1774126" y="1886912"/>
                <a:ext cx="638562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73" h="674116" extrusionOk="0">
                    <a:moveTo>
                      <a:pt x="436626" y="414528"/>
                    </a:moveTo>
                    <a:lnTo>
                      <a:pt x="0" y="674116"/>
                    </a:lnTo>
                    <a:cubicBezTo>
                      <a:pt x="0" y="674116"/>
                      <a:pt x="55118" y="297752"/>
                      <a:pt x="230759" y="183261"/>
                    </a:cubicBezTo>
                    <a:lnTo>
                      <a:pt x="511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2718110" y="1886912"/>
                <a:ext cx="638483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10" h="674116" extrusionOk="0">
                    <a:moveTo>
                      <a:pt x="75248" y="414528"/>
                    </a:moveTo>
                    <a:lnTo>
                      <a:pt x="511810" y="674116"/>
                    </a:lnTo>
                    <a:cubicBezTo>
                      <a:pt x="511810" y="674116"/>
                      <a:pt x="456755" y="297752"/>
                      <a:pt x="281114" y="18326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2187286" y="766200"/>
                <a:ext cx="756210" cy="1882078"/>
              </a:xfrm>
              <a:custGeom>
                <a:avLst/>
                <a:gdLst/>
                <a:ahLst/>
                <a:cxnLst/>
                <a:rect l="l" t="t" r="r" b="b"/>
                <a:pathLst>
                  <a:path w="606180" h="1508680" extrusionOk="0">
                    <a:moveTo>
                      <a:pt x="366146" y="30147"/>
                    </a:moveTo>
                    <a:cubicBezTo>
                      <a:pt x="336237" y="-10049"/>
                      <a:pt x="269943" y="-10049"/>
                      <a:pt x="239971" y="30147"/>
                    </a:cubicBezTo>
                    <a:cubicBezTo>
                      <a:pt x="140276" y="164005"/>
                      <a:pt x="-38095" y="453882"/>
                      <a:pt x="7244" y="765794"/>
                    </a:cubicBezTo>
                    <a:lnTo>
                      <a:pt x="84968" y="1391460"/>
                    </a:lnTo>
                    <a:cubicBezTo>
                      <a:pt x="84968" y="1391460"/>
                      <a:pt x="140403" y="1508681"/>
                      <a:pt x="303090" y="1508681"/>
                    </a:cubicBezTo>
                    <a:cubicBezTo>
                      <a:pt x="465777" y="1508681"/>
                      <a:pt x="521213" y="1391460"/>
                      <a:pt x="521213" y="1391460"/>
                    </a:cubicBezTo>
                    <a:lnTo>
                      <a:pt x="598937" y="765794"/>
                    </a:lnTo>
                    <a:cubicBezTo>
                      <a:pt x="644276" y="453882"/>
                      <a:pt x="465904" y="164005"/>
                      <a:pt x="366146" y="30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2568529" y="766497"/>
                <a:ext cx="375239" cy="1881623"/>
              </a:xfrm>
              <a:custGeom>
                <a:avLst/>
                <a:gdLst/>
                <a:ahLst/>
                <a:cxnLst/>
                <a:rect l="l" t="t" r="r" b="b"/>
                <a:pathLst>
                  <a:path w="300793" h="1508315" extrusionOk="0">
                    <a:moveTo>
                      <a:pt x="60579" y="29909"/>
                    </a:moveTo>
                    <a:cubicBezTo>
                      <a:pt x="46025" y="11195"/>
                      <a:pt x="23705" y="178"/>
                      <a:pt x="0" y="0"/>
                    </a:cubicBezTo>
                    <a:lnTo>
                      <a:pt x="0" y="1508316"/>
                    </a:lnTo>
                    <a:cubicBezTo>
                      <a:pt x="160718" y="1507109"/>
                      <a:pt x="215900" y="1391222"/>
                      <a:pt x="215900" y="1391222"/>
                    </a:cubicBezTo>
                    <a:lnTo>
                      <a:pt x="293624" y="765556"/>
                    </a:lnTo>
                    <a:cubicBezTo>
                      <a:pt x="338709" y="453644"/>
                      <a:pt x="160338" y="163766"/>
                      <a:pt x="60579" y="29909"/>
                    </a:cubicBezTo>
                    <a:close/>
                  </a:path>
                </a:pathLst>
              </a:custGeom>
              <a:solidFill>
                <a:srgbClr val="FFFFFF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2353668" y="1074766"/>
                <a:ext cx="423489" cy="184811"/>
              </a:xfrm>
              <a:custGeom>
                <a:avLst/>
                <a:gdLst/>
                <a:ahLst/>
                <a:cxnLst/>
                <a:rect l="l" t="t" r="r" b="b"/>
                <a:pathLst>
                  <a:path w="339470" h="148145" extrusionOk="0">
                    <a:moveTo>
                      <a:pt x="169736" y="78295"/>
                    </a:moveTo>
                    <a:cubicBezTo>
                      <a:pt x="233236" y="78295"/>
                      <a:pt x="292036" y="104457"/>
                      <a:pt x="339471" y="148145"/>
                    </a:cubicBezTo>
                    <a:cubicBezTo>
                      <a:pt x="301752" y="58610"/>
                      <a:pt x="239839" y="0"/>
                      <a:pt x="169736" y="0"/>
                    </a:cubicBezTo>
                    <a:cubicBezTo>
                      <a:pt x="99632" y="0"/>
                      <a:pt x="37719" y="58610"/>
                      <a:pt x="0" y="148145"/>
                    </a:cubicBezTo>
                    <a:cubicBezTo>
                      <a:pt x="47371" y="104457"/>
                      <a:pt x="106045" y="78295"/>
                      <a:pt x="169736" y="782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2568529" y="1074924"/>
                <a:ext cx="208654" cy="184732"/>
              </a:xfrm>
              <a:custGeom>
                <a:avLst/>
                <a:gdLst/>
                <a:ahLst/>
                <a:cxnLst/>
                <a:rect l="l" t="t" r="r" b="b"/>
                <a:pathLst>
                  <a:path w="167258" h="148082" extrusionOk="0">
                    <a:moveTo>
                      <a:pt x="0" y="78232"/>
                    </a:moveTo>
                    <a:cubicBezTo>
                      <a:pt x="62738" y="78867"/>
                      <a:pt x="120650" y="104839"/>
                      <a:pt x="167259" y="148082"/>
                    </a:cubicBezTo>
                    <a:cubicBezTo>
                      <a:pt x="129985" y="59563"/>
                      <a:pt x="69088" y="1333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2513864" y="1953303"/>
                <a:ext cx="103138" cy="765386"/>
              </a:xfrm>
              <a:custGeom>
                <a:avLst/>
                <a:gdLst/>
                <a:ahLst/>
                <a:cxnLst/>
                <a:rect l="l" t="t" r="r" b="b"/>
                <a:pathLst>
                  <a:path w="82676" h="613536" extrusionOk="0">
                    <a:moveTo>
                      <a:pt x="82677" y="414782"/>
                    </a:moveTo>
                    <a:cubicBezTo>
                      <a:pt x="82677" y="584200"/>
                      <a:pt x="41339" y="613537"/>
                      <a:pt x="41339" y="613537"/>
                    </a:cubicBezTo>
                    <a:cubicBezTo>
                      <a:pt x="41339" y="613537"/>
                      <a:pt x="0" y="584200"/>
                      <a:pt x="0" y="414782"/>
                    </a:cubicBezTo>
                    <a:cubicBezTo>
                      <a:pt x="0" y="245364"/>
                      <a:pt x="41339" y="0"/>
                      <a:pt x="41339" y="0"/>
                    </a:cubicBezTo>
                    <a:cubicBezTo>
                      <a:pt x="41339" y="0"/>
                      <a:pt x="82677" y="245364"/>
                      <a:pt x="82677" y="4147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B1B1"/>
                  </a:gs>
                  <a:gs pos="100000">
                    <a:srgbClr val="E83F3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1555</Words>
  <Application>Microsoft Macintosh PowerPoint</Application>
  <PresentationFormat>On-screen Show (16:9)</PresentationFormat>
  <Paragraphs>398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Space Grotesk Light</vt:lpstr>
      <vt:lpstr>Calibri</vt:lpstr>
      <vt:lpstr>Arial</vt:lpstr>
      <vt:lpstr>Space Grotesk</vt:lpstr>
      <vt:lpstr>Montserrat</vt:lpstr>
      <vt:lpstr>Countdown</vt:lpstr>
      <vt:lpstr>Bianca template</vt:lpstr>
      <vt:lpstr>The Amateur Satellite Service in the Modern Era</vt:lpstr>
      <vt:lpstr>Open Research Institute</vt:lpstr>
      <vt:lpstr>Who is Open Research Institute?</vt:lpstr>
      <vt:lpstr>1. Summary of the Performance of the Amateur Satellite Service</vt:lpstr>
      <vt:lpstr>Timeline</vt:lpstr>
      <vt:lpstr>PowerPoint Presentation</vt:lpstr>
      <vt:lpstr>The Impact of Government Regulation and the Evolution of Space Services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Amateur Radio Satellite Service</dc:title>
  <cp:lastModifiedBy>Microsoft Office User</cp:lastModifiedBy>
  <cp:revision>15</cp:revision>
  <dcterms:modified xsi:type="dcterms:W3CDTF">2021-05-25T04:45:33Z</dcterms:modified>
</cp:coreProperties>
</file>